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0"/>
  </p:handoutMasterIdLst>
  <p:sldIdLst>
    <p:sldId id="256" r:id="rId2"/>
    <p:sldId id="268" r:id="rId3"/>
    <p:sldId id="258" r:id="rId4"/>
    <p:sldId id="261" r:id="rId5"/>
    <p:sldId id="260" r:id="rId6"/>
    <p:sldId id="262" r:id="rId7"/>
    <p:sldId id="278" r:id="rId8"/>
    <p:sldId id="279" r:id="rId9"/>
    <p:sldId id="263" r:id="rId10"/>
    <p:sldId id="297" r:id="rId11"/>
    <p:sldId id="285" r:id="rId12"/>
    <p:sldId id="280" r:id="rId13"/>
    <p:sldId id="298" r:id="rId14"/>
    <p:sldId id="264" r:id="rId15"/>
    <p:sldId id="286" r:id="rId16"/>
    <p:sldId id="281" r:id="rId17"/>
    <p:sldId id="299" r:id="rId18"/>
    <p:sldId id="265" r:id="rId19"/>
    <p:sldId id="287" r:id="rId20"/>
    <p:sldId id="282" r:id="rId21"/>
    <p:sldId id="300" r:id="rId22"/>
    <p:sldId id="266" r:id="rId23"/>
    <p:sldId id="288" r:id="rId24"/>
    <p:sldId id="283" r:id="rId25"/>
    <p:sldId id="301" r:id="rId26"/>
    <p:sldId id="267" r:id="rId27"/>
    <p:sldId id="289" r:id="rId28"/>
    <p:sldId id="284" r:id="rId29"/>
    <p:sldId id="302" r:id="rId30"/>
    <p:sldId id="315" r:id="rId31"/>
    <p:sldId id="313" r:id="rId32"/>
    <p:sldId id="314" r:id="rId33"/>
    <p:sldId id="270" r:id="rId34"/>
    <p:sldId id="316" r:id="rId35"/>
    <p:sldId id="274" r:id="rId36"/>
    <p:sldId id="275" r:id="rId37"/>
    <p:sldId id="276" r:id="rId38"/>
    <p:sldId id="291" r:id="rId39"/>
    <p:sldId id="292" r:id="rId40"/>
    <p:sldId id="293" r:id="rId41"/>
    <p:sldId id="294" r:id="rId42"/>
    <p:sldId id="295" r:id="rId43"/>
    <p:sldId id="296" r:id="rId44"/>
    <p:sldId id="277" r:id="rId45"/>
    <p:sldId id="304" r:id="rId46"/>
    <p:sldId id="303" r:id="rId47"/>
    <p:sldId id="272" r:id="rId48"/>
    <p:sldId id="273" r:id="rId49"/>
  </p:sldIdLst>
  <p:sldSz cx="9144000" cy="6858000" type="screen4x3"/>
  <p:notesSz cx="6854825" cy="9312275"/>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ED7C0B"/>
    <a:srgbClr val="E7AD4F"/>
    <a:srgbClr val="33CC33"/>
    <a:srgbClr val="0000FF"/>
    <a:srgbClr val="FF3300"/>
    <a:srgbClr val="FFFF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02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67587" name="Rectangle 3"/>
          <p:cNvSpPr>
            <a:spLocks noGrp="1" noChangeArrowheads="1"/>
          </p:cNvSpPr>
          <p:nvPr>
            <p:ph type="dt" sz="quarter" idx="1"/>
          </p:nvPr>
        </p:nvSpPr>
        <p:spPr bwMode="auto">
          <a:xfrm>
            <a:off x="3883025" y="0"/>
            <a:ext cx="29702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67588" name="Rectangle 4"/>
          <p:cNvSpPr>
            <a:spLocks noGrp="1" noChangeArrowheads="1"/>
          </p:cNvSpPr>
          <p:nvPr>
            <p:ph type="ftr" sz="quarter" idx="2"/>
          </p:nvPr>
        </p:nvSpPr>
        <p:spPr bwMode="auto">
          <a:xfrm>
            <a:off x="0" y="8845550"/>
            <a:ext cx="2970213"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67589" name="Rectangle 5"/>
          <p:cNvSpPr>
            <a:spLocks noGrp="1" noChangeArrowheads="1"/>
          </p:cNvSpPr>
          <p:nvPr>
            <p:ph type="sldNum" sz="quarter" idx="3"/>
          </p:nvPr>
        </p:nvSpPr>
        <p:spPr bwMode="auto">
          <a:xfrm>
            <a:off x="3883025" y="8845550"/>
            <a:ext cx="2970213"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781275F-F9F2-4DDB-B7ED-24ABA9D9EBC9}" type="slidenum">
              <a:rPr lang="en-AU"/>
              <a:pPr/>
              <a:t>‹#›</a:t>
            </a:fld>
            <a:endParaRPr lang="en-A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A75171CF-AC1F-4E69-A61D-936CBBE7A61F}" type="slidenum">
              <a:rPr lang="en-AU"/>
              <a:pPr/>
              <a:t>‹#›</a:t>
            </a:fld>
            <a:endParaRPr lang="en-AU"/>
          </a:p>
        </p:txBody>
      </p:sp>
    </p:spTree>
  </p:cSld>
  <p:clrMapOvr>
    <a:masterClrMapping/>
  </p:clrMapOvr>
  <p:transition spd="slow">
    <p:cover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007DCB64-40BE-4165-8CAB-F27B14D66BAE}" type="slidenum">
              <a:rPr lang="en-AU"/>
              <a:pPr/>
              <a:t>‹#›</a:t>
            </a:fld>
            <a:endParaRPr lang="en-AU"/>
          </a:p>
        </p:txBody>
      </p:sp>
    </p:spTree>
  </p:cSld>
  <p:clrMapOvr>
    <a:masterClrMapping/>
  </p:clrMapOvr>
  <p:transition spd="slow">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6897CF77-0E1D-4B0A-9237-047749E774AE}" type="slidenum">
              <a:rPr lang="en-AU"/>
              <a:pPr/>
              <a:t>‹#›</a:t>
            </a:fld>
            <a:endParaRPr lang="en-AU"/>
          </a:p>
        </p:txBody>
      </p:sp>
    </p:spTree>
  </p:cSld>
  <p:clrMapOvr>
    <a:masterClrMapping/>
  </p:clrMapOvr>
  <p:transition spd="slow">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394431E1-1AAE-450B-B209-32FE4CB0A112}" type="slidenum">
              <a:rPr lang="en-AU"/>
              <a:pPr/>
              <a:t>‹#›</a:t>
            </a:fld>
            <a:endParaRPr lang="en-AU"/>
          </a:p>
        </p:txBody>
      </p:sp>
    </p:spTree>
  </p:cSld>
  <p:clrMapOvr>
    <a:masterClrMapping/>
  </p:clrMapOvr>
  <p:transition spd="slow">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CC0A1158-20D6-4E31-A5D4-EB5B59FFC035}" type="slidenum">
              <a:rPr lang="en-AU"/>
              <a:pPr/>
              <a:t>‹#›</a:t>
            </a:fld>
            <a:endParaRPr lang="en-AU"/>
          </a:p>
        </p:txBody>
      </p:sp>
    </p:spTree>
  </p:cSld>
  <p:clrMapOvr>
    <a:masterClrMapping/>
  </p:clrMapOvr>
  <p:transition spd="slow">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05D903D0-3810-459B-B197-935112CB3957}" type="slidenum">
              <a:rPr lang="en-AU"/>
              <a:pPr/>
              <a:t>‹#›</a:t>
            </a:fld>
            <a:endParaRPr lang="en-AU"/>
          </a:p>
        </p:txBody>
      </p:sp>
    </p:spTree>
  </p:cSld>
  <p:clrMapOvr>
    <a:masterClrMapping/>
  </p:clrMapOvr>
  <p:transition spd="slow">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AU"/>
          </a:p>
        </p:txBody>
      </p:sp>
      <p:sp>
        <p:nvSpPr>
          <p:cNvPr id="8" name="Footer Placeholder 7"/>
          <p:cNvSpPr>
            <a:spLocks noGrp="1"/>
          </p:cNvSpPr>
          <p:nvPr>
            <p:ph type="ftr" sz="quarter" idx="11"/>
          </p:nvPr>
        </p:nvSpPr>
        <p:spPr/>
        <p:txBody>
          <a:bodyPr/>
          <a:lstStyle>
            <a:lvl1pPr>
              <a:defRPr/>
            </a:lvl1pPr>
          </a:lstStyle>
          <a:p>
            <a:endParaRPr lang="en-AU"/>
          </a:p>
        </p:txBody>
      </p:sp>
      <p:sp>
        <p:nvSpPr>
          <p:cNvPr id="9" name="Slide Number Placeholder 8"/>
          <p:cNvSpPr>
            <a:spLocks noGrp="1"/>
          </p:cNvSpPr>
          <p:nvPr>
            <p:ph type="sldNum" sz="quarter" idx="12"/>
          </p:nvPr>
        </p:nvSpPr>
        <p:spPr/>
        <p:txBody>
          <a:bodyPr/>
          <a:lstStyle>
            <a:lvl1pPr>
              <a:defRPr/>
            </a:lvl1pPr>
          </a:lstStyle>
          <a:p>
            <a:fld id="{3BC72453-509E-432D-83AD-35E8F3203182}" type="slidenum">
              <a:rPr lang="en-AU"/>
              <a:pPr/>
              <a:t>‹#›</a:t>
            </a:fld>
            <a:endParaRPr lang="en-AU"/>
          </a:p>
        </p:txBody>
      </p:sp>
    </p:spTree>
  </p:cSld>
  <p:clrMapOvr>
    <a:masterClrMapping/>
  </p:clrMapOvr>
  <p:transition spd="slow">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AU"/>
          </a:p>
        </p:txBody>
      </p:sp>
      <p:sp>
        <p:nvSpPr>
          <p:cNvPr id="4" name="Footer Placeholder 3"/>
          <p:cNvSpPr>
            <a:spLocks noGrp="1"/>
          </p:cNvSpPr>
          <p:nvPr>
            <p:ph type="ftr" sz="quarter" idx="11"/>
          </p:nvPr>
        </p:nvSpPr>
        <p:spPr/>
        <p:txBody>
          <a:bodyPr/>
          <a:lstStyle>
            <a:lvl1pPr>
              <a:defRPr/>
            </a:lvl1pPr>
          </a:lstStyle>
          <a:p>
            <a:endParaRPr lang="en-AU"/>
          </a:p>
        </p:txBody>
      </p:sp>
      <p:sp>
        <p:nvSpPr>
          <p:cNvPr id="5" name="Slide Number Placeholder 4"/>
          <p:cNvSpPr>
            <a:spLocks noGrp="1"/>
          </p:cNvSpPr>
          <p:nvPr>
            <p:ph type="sldNum" sz="quarter" idx="12"/>
          </p:nvPr>
        </p:nvSpPr>
        <p:spPr/>
        <p:txBody>
          <a:bodyPr/>
          <a:lstStyle>
            <a:lvl1pPr>
              <a:defRPr/>
            </a:lvl1pPr>
          </a:lstStyle>
          <a:p>
            <a:fld id="{3A0BF51A-C8EB-499D-9A83-13E80D2485B3}" type="slidenum">
              <a:rPr lang="en-AU"/>
              <a:pPr/>
              <a:t>‹#›</a:t>
            </a:fld>
            <a:endParaRPr lang="en-AU"/>
          </a:p>
        </p:txBody>
      </p:sp>
    </p:spTree>
  </p:cSld>
  <p:clrMapOvr>
    <a:masterClrMapping/>
  </p:clrMapOvr>
  <p:transition spd="slow">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AU"/>
          </a:p>
        </p:txBody>
      </p:sp>
      <p:sp>
        <p:nvSpPr>
          <p:cNvPr id="3" name="Footer Placeholder 2"/>
          <p:cNvSpPr>
            <a:spLocks noGrp="1"/>
          </p:cNvSpPr>
          <p:nvPr>
            <p:ph type="ftr" sz="quarter" idx="11"/>
          </p:nvPr>
        </p:nvSpPr>
        <p:spPr/>
        <p:txBody>
          <a:bodyPr/>
          <a:lstStyle>
            <a:lvl1pPr>
              <a:defRPr/>
            </a:lvl1pPr>
          </a:lstStyle>
          <a:p>
            <a:endParaRPr lang="en-AU"/>
          </a:p>
        </p:txBody>
      </p:sp>
      <p:sp>
        <p:nvSpPr>
          <p:cNvPr id="4" name="Slide Number Placeholder 3"/>
          <p:cNvSpPr>
            <a:spLocks noGrp="1"/>
          </p:cNvSpPr>
          <p:nvPr>
            <p:ph type="sldNum" sz="quarter" idx="12"/>
          </p:nvPr>
        </p:nvSpPr>
        <p:spPr/>
        <p:txBody>
          <a:bodyPr/>
          <a:lstStyle>
            <a:lvl1pPr>
              <a:defRPr/>
            </a:lvl1pPr>
          </a:lstStyle>
          <a:p>
            <a:fld id="{0D4C6F89-28E0-424E-ABBE-E75D67C26DCD}" type="slidenum">
              <a:rPr lang="en-AU"/>
              <a:pPr/>
              <a:t>‹#›</a:t>
            </a:fld>
            <a:endParaRPr lang="en-AU"/>
          </a:p>
        </p:txBody>
      </p:sp>
    </p:spTree>
  </p:cSld>
  <p:clrMapOvr>
    <a:masterClrMapping/>
  </p:clrMapOvr>
  <p:transition spd="slow">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FAE6CA04-46E1-40EC-A27D-A3A7D5ED9384}" type="slidenum">
              <a:rPr lang="en-AU"/>
              <a:pPr/>
              <a:t>‹#›</a:t>
            </a:fld>
            <a:endParaRPr lang="en-AU"/>
          </a:p>
        </p:txBody>
      </p:sp>
    </p:spTree>
  </p:cSld>
  <p:clrMapOvr>
    <a:masterClrMapping/>
  </p:clrMapOvr>
  <p:transition spd="slow">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9D527E61-7A38-4E48-B08F-039F2ABA4A30}" type="slidenum">
              <a:rPr lang="en-AU"/>
              <a:pPr/>
              <a:t>‹#›</a:t>
            </a:fld>
            <a:endParaRPr lang="en-AU"/>
          </a:p>
        </p:txBody>
      </p:sp>
    </p:spTree>
  </p:cSld>
  <p:clrMapOvr>
    <a:masterClrMapping/>
  </p:clrMapOvr>
  <p:transition spd="slow">
    <p:cover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A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A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1554431-096D-4FA6-929D-F48A1DEEA48E}" type="slidenum">
              <a:rPr lang="en-AU"/>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dir="u"/>
  </p:transition>
  <p:txStyles>
    <p:titleStyle>
      <a:lvl1pPr algn="ctr" rtl="0" fontAlgn="base">
        <a:spcBef>
          <a:spcPct val="0"/>
        </a:spcBef>
        <a:spcAft>
          <a:spcPct val="0"/>
        </a:spcAft>
        <a:defRPr sz="4400" b="1" i="1">
          <a:solidFill>
            <a:schemeClr val="bg1"/>
          </a:solidFill>
          <a:latin typeface="+mj-lt"/>
          <a:ea typeface="+mj-ea"/>
          <a:cs typeface="+mj-cs"/>
        </a:defRPr>
      </a:lvl1pPr>
      <a:lvl2pPr algn="ctr" rtl="0" fontAlgn="base">
        <a:spcBef>
          <a:spcPct val="0"/>
        </a:spcBef>
        <a:spcAft>
          <a:spcPct val="0"/>
        </a:spcAft>
        <a:defRPr sz="4400" b="1" i="1">
          <a:solidFill>
            <a:schemeClr val="bg1"/>
          </a:solidFill>
          <a:latin typeface="Arial" charset="0"/>
        </a:defRPr>
      </a:lvl2pPr>
      <a:lvl3pPr algn="ctr" rtl="0" fontAlgn="base">
        <a:spcBef>
          <a:spcPct val="0"/>
        </a:spcBef>
        <a:spcAft>
          <a:spcPct val="0"/>
        </a:spcAft>
        <a:defRPr sz="4400" b="1" i="1">
          <a:solidFill>
            <a:schemeClr val="bg1"/>
          </a:solidFill>
          <a:latin typeface="Arial" charset="0"/>
        </a:defRPr>
      </a:lvl3pPr>
      <a:lvl4pPr algn="ctr" rtl="0" fontAlgn="base">
        <a:spcBef>
          <a:spcPct val="0"/>
        </a:spcBef>
        <a:spcAft>
          <a:spcPct val="0"/>
        </a:spcAft>
        <a:defRPr sz="4400" b="1" i="1">
          <a:solidFill>
            <a:schemeClr val="bg1"/>
          </a:solidFill>
          <a:latin typeface="Arial" charset="0"/>
        </a:defRPr>
      </a:lvl4pPr>
      <a:lvl5pPr algn="ctr" rtl="0" fontAlgn="base">
        <a:spcBef>
          <a:spcPct val="0"/>
        </a:spcBef>
        <a:spcAft>
          <a:spcPct val="0"/>
        </a:spcAft>
        <a:defRPr sz="4400" b="1" i="1">
          <a:solidFill>
            <a:schemeClr val="bg1"/>
          </a:solidFill>
          <a:latin typeface="Arial" charset="0"/>
        </a:defRPr>
      </a:lvl5pPr>
      <a:lvl6pPr marL="457200" algn="ctr" rtl="0" fontAlgn="base">
        <a:spcBef>
          <a:spcPct val="0"/>
        </a:spcBef>
        <a:spcAft>
          <a:spcPct val="0"/>
        </a:spcAft>
        <a:defRPr sz="4400" b="1" i="1">
          <a:solidFill>
            <a:schemeClr val="bg1"/>
          </a:solidFill>
          <a:latin typeface="Arial" charset="0"/>
        </a:defRPr>
      </a:lvl6pPr>
      <a:lvl7pPr marL="914400" algn="ctr" rtl="0" fontAlgn="base">
        <a:spcBef>
          <a:spcPct val="0"/>
        </a:spcBef>
        <a:spcAft>
          <a:spcPct val="0"/>
        </a:spcAft>
        <a:defRPr sz="4400" b="1" i="1">
          <a:solidFill>
            <a:schemeClr val="bg1"/>
          </a:solidFill>
          <a:latin typeface="Arial" charset="0"/>
        </a:defRPr>
      </a:lvl7pPr>
      <a:lvl8pPr marL="1371600" algn="ctr" rtl="0" fontAlgn="base">
        <a:spcBef>
          <a:spcPct val="0"/>
        </a:spcBef>
        <a:spcAft>
          <a:spcPct val="0"/>
        </a:spcAft>
        <a:defRPr sz="4400" b="1" i="1">
          <a:solidFill>
            <a:schemeClr val="bg1"/>
          </a:solidFill>
          <a:latin typeface="Arial" charset="0"/>
        </a:defRPr>
      </a:lvl8pPr>
      <a:lvl9pPr marL="1828800" algn="ctr" rtl="0" fontAlgn="base">
        <a:spcBef>
          <a:spcPct val="0"/>
        </a:spcBef>
        <a:spcAft>
          <a:spcPct val="0"/>
        </a:spcAft>
        <a:defRPr sz="4400" b="1" i="1">
          <a:solidFill>
            <a:schemeClr val="bg1"/>
          </a:solidFill>
          <a:latin typeface="Arial" charset="0"/>
        </a:defRPr>
      </a:lvl9pPr>
    </p:titleStyle>
    <p:bodyStyle>
      <a:lvl1pPr marL="342900" indent="-342900" algn="l" rtl="0" fontAlgn="base">
        <a:spcBef>
          <a:spcPct val="20000"/>
        </a:spcBef>
        <a:spcAft>
          <a:spcPct val="0"/>
        </a:spcAft>
        <a:buChar char="•"/>
        <a:defRPr sz="3200">
          <a:solidFill>
            <a:schemeClr val="accent2"/>
          </a:solidFill>
          <a:latin typeface="+mn-lt"/>
          <a:ea typeface="+mn-ea"/>
          <a:cs typeface="+mn-cs"/>
        </a:defRPr>
      </a:lvl1pPr>
      <a:lvl2pPr marL="742950" indent="-285750" algn="l" rtl="0" fontAlgn="base">
        <a:spcBef>
          <a:spcPct val="20000"/>
        </a:spcBef>
        <a:spcAft>
          <a:spcPct val="0"/>
        </a:spcAft>
        <a:buChar char="–"/>
        <a:defRPr sz="2800">
          <a:solidFill>
            <a:schemeClr val="accent2"/>
          </a:solidFill>
          <a:latin typeface="+mn-lt"/>
        </a:defRPr>
      </a:lvl2pPr>
      <a:lvl3pPr marL="1143000" indent="-228600" algn="l" rtl="0" fontAlgn="base">
        <a:spcBef>
          <a:spcPct val="20000"/>
        </a:spcBef>
        <a:spcAft>
          <a:spcPct val="0"/>
        </a:spcAft>
        <a:buChar char="•"/>
        <a:defRPr sz="2400">
          <a:solidFill>
            <a:schemeClr val="accent2"/>
          </a:solidFill>
          <a:latin typeface="+mn-lt"/>
        </a:defRPr>
      </a:lvl3pPr>
      <a:lvl4pPr marL="1600200" indent="-228600" algn="l" rtl="0" fontAlgn="base">
        <a:spcBef>
          <a:spcPct val="20000"/>
        </a:spcBef>
        <a:spcAft>
          <a:spcPct val="0"/>
        </a:spcAft>
        <a:buChar char="–"/>
        <a:defRPr sz="2000">
          <a:solidFill>
            <a:schemeClr val="accent2"/>
          </a:solidFill>
          <a:latin typeface="+mn-lt"/>
        </a:defRPr>
      </a:lvl4pPr>
      <a:lvl5pPr marL="2057400" indent="-228600" algn="l" rtl="0" fontAlgn="base">
        <a:spcBef>
          <a:spcPct val="20000"/>
        </a:spcBef>
        <a:spcAft>
          <a:spcPct val="0"/>
        </a:spcAft>
        <a:buChar char="»"/>
        <a:defRPr sz="20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c:\Program%20Files\Microsoft%20Office\Media\CntCD1\Sounds\TISK1A01.mid" TargetMode="Externa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audio" Target="../media/audio1.wav"/><Relationship Id="rId5" Type="http://schemas.openxmlformats.org/officeDocument/2006/relationships/image" Target="../media/image11.gif"/><Relationship Id="rId4" Type="http://schemas.openxmlformats.org/officeDocument/2006/relationships/image" Target="../media/image10.gif"/></Relationships>
</file>

<file path=ppt/slides/_rels/slide32.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oir.uiuc.edu/Did/docs/QUESTION/quest1.ht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oir.uiuc.edu/Did/docs/QUESTION/quest1.ht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rite.ed.qut.edu.au/oz-teachernet/training/bloom.html"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coe.sdsu.edu/eet/articles/bloomrev/index.htm" TargetMode="External"/><Relationship Id="rId2" Type="http://schemas.openxmlformats.org/officeDocument/2006/relationships/hyperlink" Target="http://rite.ed.qut.edu.au/oz-teachernet/training/bloom.html" TargetMode="External"/><Relationship Id="rId1" Type="http://schemas.openxmlformats.org/officeDocument/2006/relationships/slideLayout" Target="../slideLayouts/slideLayout2.xml"/><Relationship Id="rId5" Type="http://schemas.openxmlformats.org/officeDocument/2006/relationships/hyperlink" Target="http://eduscapes.com/tap/topic69.htm" TargetMode="External"/><Relationship Id="rId4" Type="http://schemas.openxmlformats.org/officeDocument/2006/relationships/hyperlink" Target="http://education.ed.pacificu.edu/aacu/workshop/reconcept2B.html"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chools.sd68.bc.ca/webquests/blooms.htm" TargetMode="External"/><Relationship Id="rId13" Type="http://schemas.openxmlformats.org/officeDocument/2006/relationships/hyperlink" Target="http://www.nexus.edu.au/teachstud/gat/painter.htm" TargetMode="External"/><Relationship Id="rId3" Type="http://schemas.openxmlformats.org/officeDocument/2006/relationships/hyperlink" Target="http://www.acps.k12.va.us/hammond/readstrat/BloomsTaxonomy2.html" TargetMode="External"/><Relationship Id="rId7" Type="http://schemas.openxmlformats.org/officeDocument/2006/relationships/hyperlink" Target="http://www.utexas.edu/student/utlc/handouts/1414.html" TargetMode="External"/><Relationship Id="rId12" Type="http://schemas.openxmlformats.org/officeDocument/2006/relationships/hyperlink" Target="http://www.hcc.hawaii.edu/intranet/committees/FacDevCom/guidebk/teachtip/questype.htm" TargetMode="External"/><Relationship Id="rId2" Type="http://schemas.openxmlformats.org/officeDocument/2006/relationships/hyperlink" Target="http://www.tedi.uq.edu.au/Assess/Assessment/bloomtax.html" TargetMode="External"/><Relationship Id="rId1" Type="http://schemas.openxmlformats.org/officeDocument/2006/relationships/slideLayout" Target="../slideLayouts/slideLayout2.xml"/><Relationship Id="rId6" Type="http://schemas.openxmlformats.org/officeDocument/2006/relationships/hyperlink" Target="http://www.quia.com/fc/90134.html" TargetMode="External"/><Relationship Id="rId11" Type="http://schemas.openxmlformats.org/officeDocument/2006/relationships/hyperlink" Target="http://www.kent.wednet.edu/KSD/MA/resources/blooms/teachers_blooms.html" TargetMode="External"/><Relationship Id="rId5" Type="http://schemas.openxmlformats.org/officeDocument/2006/relationships/hyperlink" Target="http://www.officeport.com/edu/blooms.htm" TargetMode="External"/><Relationship Id="rId10" Type="http://schemas.openxmlformats.org/officeDocument/2006/relationships/hyperlink" Target="http://caribou.cc.trincoll.edu/depts_educ/Resources/Bloom.htm" TargetMode="External"/><Relationship Id="rId4" Type="http://schemas.openxmlformats.org/officeDocument/2006/relationships/hyperlink" Target="http://www.teachers.ash.org.au/researchskills/dalton.htm" TargetMode="External"/><Relationship Id="rId9" Type="http://schemas.openxmlformats.org/officeDocument/2006/relationships/hyperlink" Target="http://www.coun.uvic.ca/learn/program/hndouts/bloom.html" TargetMode="External"/><Relationship Id="rId14" Type="http://schemas.openxmlformats.org/officeDocument/2006/relationships/hyperlink" Target="http://scs.une.edu.au/TalentEd/EdSupport/Snugglepot.htm"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8" name="TISK1A01.mid">
            <a:hlinkClick r:id="" action="ppaction://media"/>
          </p:cNvPr>
          <p:cNvPicPr>
            <a:picLocks noRot="1" noChangeAspect="1" noChangeArrowheads="1"/>
          </p:cNvPicPr>
          <p:nvPr>
            <a:audioFile r:link="rId1"/>
          </p:nvPr>
        </p:nvPicPr>
        <p:blipFill>
          <a:blip r:embed="rId3" cstate="print"/>
          <a:srcRect/>
          <a:stretch>
            <a:fillRect/>
          </a:stretch>
        </p:blipFill>
        <p:spPr bwMode="auto">
          <a:xfrm>
            <a:off x="3352800" y="6553200"/>
            <a:ext cx="304800" cy="304800"/>
          </a:xfrm>
          <a:prstGeom prst="rect">
            <a:avLst/>
          </a:prstGeom>
          <a:noFill/>
        </p:spPr>
      </p:pic>
      <p:pic>
        <p:nvPicPr>
          <p:cNvPr id="2052" name="Picture 4" descr="j0299697"/>
          <p:cNvPicPr>
            <a:picLocks noChangeAspect="1" noChangeArrowheads="1"/>
          </p:cNvPicPr>
          <p:nvPr/>
        </p:nvPicPr>
        <p:blipFill>
          <a:blip r:embed="rId4" cstate="print"/>
          <a:srcRect/>
          <a:stretch>
            <a:fillRect/>
          </a:stretch>
        </p:blipFill>
        <p:spPr bwMode="auto">
          <a:xfrm>
            <a:off x="2976563" y="0"/>
            <a:ext cx="6167437" cy="7086600"/>
          </a:xfrm>
          <a:prstGeom prst="rect">
            <a:avLst/>
          </a:prstGeom>
          <a:noFill/>
        </p:spPr>
      </p:pic>
      <p:sp>
        <p:nvSpPr>
          <p:cNvPr id="2051" name="Rectangle 3"/>
          <p:cNvSpPr>
            <a:spLocks noGrp="1" noChangeArrowheads="1"/>
          </p:cNvSpPr>
          <p:nvPr>
            <p:ph type="subTitle" idx="1"/>
          </p:nvPr>
        </p:nvSpPr>
        <p:spPr>
          <a:xfrm>
            <a:off x="3657600" y="5486400"/>
            <a:ext cx="5486400" cy="1752600"/>
          </a:xfrm>
        </p:spPr>
        <p:txBody>
          <a:bodyPr/>
          <a:lstStyle/>
          <a:p>
            <a:pPr algn="r"/>
            <a:r>
              <a:rPr lang="en-US" sz="2800" b="1" dirty="0">
                <a:solidFill>
                  <a:srgbClr val="FFFFFF"/>
                </a:solidFill>
              </a:rPr>
              <a:t>Presented </a:t>
            </a:r>
            <a:r>
              <a:rPr lang="en-US" sz="2800" b="1" dirty="0" smtClean="0">
                <a:solidFill>
                  <a:srgbClr val="FFFFFF"/>
                </a:solidFill>
              </a:rPr>
              <a:t>by Columbus County Lead Teachers</a:t>
            </a:r>
            <a:endParaRPr lang="en-US" sz="2400" b="1" dirty="0">
              <a:solidFill>
                <a:schemeClr val="bg1"/>
              </a:solidFill>
            </a:endParaRPr>
          </a:p>
          <a:p>
            <a:pPr algn="r"/>
            <a:r>
              <a:rPr lang="en-US" sz="2400" b="1" dirty="0" smtClean="0">
                <a:solidFill>
                  <a:schemeClr val="bg1"/>
                </a:solidFill>
              </a:rPr>
              <a:t>February 22, 2012</a:t>
            </a:r>
            <a:endParaRPr lang="en-AU" sz="2400" b="1" dirty="0">
              <a:solidFill>
                <a:schemeClr val="bg1"/>
              </a:solidFill>
            </a:endParaRPr>
          </a:p>
        </p:txBody>
      </p:sp>
      <p:sp>
        <p:nvSpPr>
          <p:cNvPr id="2057" name="WordArt 9"/>
          <p:cNvSpPr>
            <a:spLocks noChangeArrowheads="1" noChangeShapeType="1" noTextEdit="1"/>
          </p:cNvSpPr>
          <p:nvPr/>
        </p:nvSpPr>
        <p:spPr bwMode="auto">
          <a:xfrm rot="16200000">
            <a:off x="-1143000" y="1676400"/>
            <a:ext cx="6172200" cy="3429000"/>
          </a:xfrm>
          <a:prstGeom prst="rect">
            <a:avLst/>
          </a:prstGeom>
        </p:spPr>
        <p:txBody>
          <a:bodyPr wrap="none" fromWordArt="1">
            <a:prstTxWarp prst="textDeflate">
              <a:avLst>
                <a:gd name="adj" fmla="val 26227"/>
              </a:avLst>
            </a:prstTxWarp>
          </a:bodyPr>
          <a:lstStyle/>
          <a:p>
            <a:pPr algn="ctr"/>
            <a:r>
              <a:rPr lang="en-US" sz="3600" kern="10">
                <a:ln w="9525">
                  <a:solidFill>
                    <a:srgbClr val="000000"/>
                  </a:solidFill>
                  <a:round/>
                  <a:headEnd/>
                  <a:tailEnd/>
                </a:ln>
                <a:gradFill rotWithShape="1">
                  <a:gsLst>
                    <a:gs pos="0">
                      <a:srgbClr val="FF3300"/>
                    </a:gs>
                    <a:gs pos="100000">
                      <a:srgbClr val="FFFF00"/>
                    </a:gs>
                  </a:gsLst>
                  <a:lin ang="5400000" scaled="1"/>
                </a:gradFill>
                <a:latin typeface="Comic Sans MS"/>
              </a:rPr>
              <a:t>Bloom's Revised</a:t>
            </a:r>
          </a:p>
          <a:p>
            <a:pPr algn="ctr"/>
            <a:r>
              <a:rPr lang="en-US" sz="3600" kern="10">
                <a:ln w="9525">
                  <a:solidFill>
                    <a:srgbClr val="000000"/>
                  </a:solidFill>
                  <a:round/>
                  <a:headEnd/>
                  <a:tailEnd/>
                </a:ln>
                <a:gradFill rotWithShape="1">
                  <a:gsLst>
                    <a:gs pos="0">
                      <a:srgbClr val="FF3300"/>
                    </a:gs>
                    <a:gs pos="100000">
                      <a:srgbClr val="FFFF00"/>
                    </a:gs>
                  </a:gsLst>
                  <a:lin ang="5400000" scaled="1"/>
                </a:gradFill>
                <a:latin typeface="Comic Sans MS"/>
              </a:rPr>
              <a:t> Taxonomy</a:t>
            </a:r>
          </a:p>
        </p:txBody>
      </p:sp>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4583" fill="hold"/>
                                        <p:tgtEl>
                                          <p:spTgt spid="205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058"/>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0000">
            <a:alpha val="62000"/>
          </a:srgbClr>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4000"/>
              <a:t>Remembering: </a:t>
            </a:r>
            <a:r>
              <a:rPr lang="en-AU" sz="4000"/>
              <a:t>Potential Activities and Products</a:t>
            </a:r>
          </a:p>
        </p:txBody>
      </p:sp>
      <p:sp>
        <p:nvSpPr>
          <p:cNvPr id="46083" name="Rectangle 3"/>
          <p:cNvSpPr>
            <a:spLocks noGrp="1" noChangeArrowheads="1"/>
          </p:cNvSpPr>
          <p:nvPr>
            <p:ph type="body" idx="1"/>
          </p:nvPr>
        </p:nvSpPr>
        <p:spPr>
          <a:xfrm>
            <a:off x="457200" y="1752600"/>
            <a:ext cx="8229600" cy="4525963"/>
          </a:xfrm>
        </p:spPr>
        <p:txBody>
          <a:bodyPr/>
          <a:lstStyle/>
          <a:p>
            <a:r>
              <a:rPr lang="en-AU" sz="2800" dirty="0"/>
              <a:t>Make a story map showing the main events of the story.</a:t>
            </a:r>
          </a:p>
          <a:p>
            <a:r>
              <a:rPr lang="en-AU" sz="2800" dirty="0"/>
              <a:t>Make a time line of your typical day.</a:t>
            </a:r>
          </a:p>
          <a:p>
            <a:r>
              <a:rPr lang="en-AU" sz="2800" dirty="0"/>
              <a:t>Make a concept map of the topic.</a:t>
            </a:r>
          </a:p>
          <a:p>
            <a:r>
              <a:rPr lang="en-AU" sz="2800" dirty="0"/>
              <a:t>Write a list of keywords you know about….</a:t>
            </a:r>
          </a:p>
          <a:p>
            <a:r>
              <a:rPr lang="en-AU" sz="2800" dirty="0"/>
              <a:t>What characters were in the story?</a:t>
            </a:r>
          </a:p>
          <a:p>
            <a:r>
              <a:rPr lang="en-AU" sz="2800" dirty="0"/>
              <a:t>Make a chart showing…</a:t>
            </a:r>
          </a:p>
          <a:p>
            <a:r>
              <a:rPr lang="en-AU" sz="2800" dirty="0"/>
              <a:t>Make an acrostic poem about…</a:t>
            </a:r>
          </a:p>
          <a:p>
            <a:r>
              <a:rPr lang="en-AU" sz="2800" dirty="0"/>
              <a:t>Recite a poem you have </a:t>
            </a:r>
            <a:r>
              <a:rPr lang="en-AU" sz="2800" dirty="0" smtClean="0"/>
              <a:t>learned.</a:t>
            </a:r>
            <a:endParaRPr lang="en-AU" sz="2800" dirty="0"/>
          </a:p>
        </p:txBody>
      </p:sp>
    </p:spTree>
  </p:cSld>
  <p:clrMapOvr>
    <a:masterClrMapping/>
  </p:clrMapOvr>
  <p:transition spd="slow">
    <p:cover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0000">
            <a:alpha val="62000"/>
          </a:srgbClr>
        </a:solidFill>
        <a:effectLst/>
      </p:bgPr>
    </p:bg>
    <p:spTree>
      <p:nvGrpSpPr>
        <p:cNvPr id="1" name=""/>
        <p:cNvGrpSpPr/>
        <p:nvPr/>
      </p:nvGrpSpPr>
      <p:grpSpPr>
        <a:xfrm>
          <a:off x="0" y="0"/>
          <a:ext cx="0" cy="0"/>
          <a:chOff x="0" y="0"/>
          <a:chExt cx="0" cy="0"/>
        </a:xfrm>
      </p:grpSpPr>
      <p:sp>
        <p:nvSpPr>
          <p:cNvPr id="32770" name="AutoShape 2"/>
          <p:cNvSpPr>
            <a:spLocks noChangeArrowheads="1"/>
          </p:cNvSpPr>
          <p:nvPr/>
        </p:nvSpPr>
        <p:spPr bwMode="auto">
          <a:xfrm>
            <a:off x="5410200" y="1143000"/>
            <a:ext cx="3429000" cy="2971800"/>
          </a:xfrm>
          <a:prstGeom prst="irregularSeal1">
            <a:avLst/>
          </a:prstGeom>
          <a:gradFill rotWithShape="1">
            <a:gsLst>
              <a:gs pos="0">
                <a:schemeClr val="accent2"/>
              </a:gs>
              <a:gs pos="100000">
                <a:srgbClr val="0000FF"/>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2"/>
            </a:extrusionClr>
          </a:sp3d>
        </p:spPr>
        <p:txBody>
          <a:bodyPr wrap="none" anchor="ctr">
            <a:flatTx/>
          </a:bodyPr>
          <a:lstStyle/>
          <a:p>
            <a:endParaRPr lang="en-US"/>
          </a:p>
        </p:txBody>
      </p:sp>
      <p:sp>
        <p:nvSpPr>
          <p:cNvPr id="32771" name="Rectangle 3"/>
          <p:cNvSpPr>
            <a:spLocks noGrp="1" noChangeArrowheads="1"/>
          </p:cNvSpPr>
          <p:nvPr>
            <p:ph type="title"/>
          </p:nvPr>
        </p:nvSpPr>
        <p:spPr/>
        <p:txBody>
          <a:bodyPr/>
          <a:lstStyle/>
          <a:p>
            <a:r>
              <a:rPr lang="en-US"/>
              <a:t>Understanding cont’</a:t>
            </a:r>
            <a:endParaRPr lang="en-AU"/>
          </a:p>
        </p:txBody>
      </p:sp>
      <p:sp>
        <p:nvSpPr>
          <p:cNvPr id="32772" name="Rectangle 4"/>
          <p:cNvSpPr>
            <a:spLocks noGrp="1" noChangeArrowheads="1"/>
          </p:cNvSpPr>
          <p:nvPr>
            <p:ph type="body" idx="1"/>
          </p:nvPr>
        </p:nvSpPr>
        <p:spPr>
          <a:xfrm>
            <a:off x="0" y="1371600"/>
            <a:ext cx="3352800" cy="4525963"/>
          </a:xfrm>
        </p:spPr>
        <p:txBody>
          <a:bodyPr/>
          <a:lstStyle/>
          <a:p>
            <a:pPr>
              <a:lnSpc>
                <a:spcPct val="110000"/>
              </a:lnSpc>
            </a:pPr>
            <a:r>
              <a:rPr lang="en-US" sz="2400"/>
              <a:t>Restate</a:t>
            </a:r>
          </a:p>
          <a:p>
            <a:pPr>
              <a:lnSpc>
                <a:spcPct val="110000"/>
              </a:lnSpc>
            </a:pPr>
            <a:r>
              <a:rPr lang="en-US" sz="2400"/>
              <a:t>Identify</a:t>
            </a:r>
          </a:p>
          <a:p>
            <a:pPr>
              <a:lnSpc>
                <a:spcPct val="110000"/>
              </a:lnSpc>
            </a:pPr>
            <a:r>
              <a:rPr lang="en-US" sz="2400"/>
              <a:t>Discuss</a:t>
            </a:r>
          </a:p>
          <a:p>
            <a:pPr>
              <a:lnSpc>
                <a:spcPct val="110000"/>
              </a:lnSpc>
            </a:pPr>
            <a:r>
              <a:rPr lang="en-US" sz="2400"/>
              <a:t>Retell</a:t>
            </a:r>
          </a:p>
          <a:p>
            <a:pPr>
              <a:lnSpc>
                <a:spcPct val="110000"/>
              </a:lnSpc>
            </a:pPr>
            <a:r>
              <a:rPr lang="en-US" sz="2400"/>
              <a:t>Research</a:t>
            </a:r>
          </a:p>
          <a:p>
            <a:pPr>
              <a:lnSpc>
                <a:spcPct val="110000"/>
              </a:lnSpc>
            </a:pPr>
            <a:r>
              <a:rPr lang="en-US" sz="2400"/>
              <a:t>Annotate</a:t>
            </a:r>
          </a:p>
          <a:p>
            <a:pPr>
              <a:lnSpc>
                <a:spcPct val="110000"/>
              </a:lnSpc>
            </a:pPr>
            <a:r>
              <a:rPr lang="en-US" sz="2400"/>
              <a:t>Translate</a:t>
            </a:r>
          </a:p>
          <a:p>
            <a:pPr>
              <a:lnSpc>
                <a:spcPct val="110000"/>
              </a:lnSpc>
            </a:pPr>
            <a:r>
              <a:rPr lang="en-US" sz="2400"/>
              <a:t>Give examples of</a:t>
            </a:r>
          </a:p>
          <a:p>
            <a:pPr>
              <a:lnSpc>
                <a:spcPct val="110000"/>
              </a:lnSpc>
            </a:pPr>
            <a:r>
              <a:rPr lang="en-US" sz="2400"/>
              <a:t>Paraphrase</a:t>
            </a:r>
          </a:p>
          <a:p>
            <a:pPr>
              <a:lnSpc>
                <a:spcPct val="110000"/>
              </a:lnSpc>
            </a:pPr>
            <a:r>
              <a:rPr lang="en-US" sz="2400"/>
              <a:t>Reorganise</a:t>
            </a:r>
          </a:p>
          <a:p>
            <a:pPr>
              <a:lnSpc>
                <a:spcPct val="110000"/>
              </a:lnSpc>
            </a:pPr>
            <a:r>
              <a:rPr lang="en-US" sz="2400"/>
              <a:t>Associate</a:t>
            </a:r>
          </a:p>
          <a:p>
            <a:pPr>
              <a:lnSpc>
                <a:spcPct val="70000"/>
              </a:lnSpc>
              <a:buFontTx/>
              <a:buNone/>
            </a:pPr>
            <a:endParaRPr lang="en-AU" sz="2400"/>
          </a:p>
          <a:p>
            <a:endParaRPr lang="en-US" sz="2400"/>
          </a:p>
        </p:txBody>
      </p:sp>
      <p:sp>
        <p:nvSpPr>
          <p:cNvPr id="32773" name="Text Box 5"/>
          <p:cNvSpPr txBox="1">
            <a:spLocks noChangeArrowheads="1"/>
          </p:cNvSpPr>
          <p:nvPr/>
        </p:nvSpPr>
        <p:spPr bwMode="auto">
          <a:xfrm>
            <a:off x="2819400" y="1371600"/>
            <a:ext cx="4953000" cy="6335713"/>
          </a:xfrm>
          <a:prstGeom prst="rect">
            <a:avLst/>
          </a:prstGeom>
          <a:noFill/>
          <a:ln w="9525">
            <a:noFill/>
            <a:miter lim="800000"/>
            <a:headEnd/>
            <a:tailEnd/>
          </a:ln>
          <a:effectLst/>
        </p:spPr>
        <p:txBody>
          <a:bodyPr>
            <a:spAutoFit/>
          </a:bodyPr>
          <a:lstStyle/>
          <a:p>
            <a:pPr>
              <a:lnSpc>
                <a:spcPct val="120000"/>
              </a:lnSpc>
              <a:buFontTx/>
              <a:buChar char="•"/>
            </a:pPr>
            <a:r>
              <a:rPr lang="en-US" sz="2400">
                <a:solidFill>
                  <a:schemeClr val="accent2"/>
                </a:solidFill>
              </a:rPr>
              <a:t>  Describe</a:t>
            </a:r>
          </a:p>
          <a:p>
            <a:pPr>
              <a:lnSpc>
                <a:spcPct val="120000"/>
              </a:lnSpc>
              <a:buFontTx/>
              <a:buChar char="•"/>
            </a:pPr>
            <a:r>
              <a:rPr lang="en-US" sz="2400">
                <a:solidFill>
                  <a:schemeClr val="accent2"/>
                </a:solidFill>
              </a:rPr>
              <a:t>  Report</a:t>
            </a:r>
          </a:p>
          <a:p>
            <a:pPr>
              <a:lnSpc>
                <a:spcPct val="120000"/>
              </a:lnSpc>
              <a:buFontTx/>
              <a:buChar char="•"/>
            </a:pPr>
            <a:r>
              <a:rPr lang="en-US" sz="2400">
                <a:solidFill>
                  <a:schemeClr val="accent2"/>
                </a:solidFill>
              </a:rPr>
              <a:t>  Recognise</a:t>
            </a:r>
          </a:p>
          <a:p>
            <a:pPr>
              <a:lnSpc>
                <a:spcPct val="120000"/>
              </a:lnSpc>
              <a:buFontTx/>
              <a:buChar char="•"/>
            </a:pPr>
            <a:r>
              <a:rPr lang="en-US" sz="2400">
                <a:solidFill>
                  <a:schemeClr val="accent2"/>
                </a:solidFill>
              </a:rPr>
              <a:t>  Review</a:t>
            </a:r>
          </a:p>
          <a:p>
            <a:pPr>
              <a:lnSpc>
                <a:spcPct val="120000"/>
              </a:lnSpc>
              <a:buFontTx/>
              <a:buChar char="•"/>
            </a:pPr>
            <a:r>
              <a:rPr lang="en-US" sz="2400">
                <a:solidFill>
                  <a:schemeClr val="accent2"/>
                </a:solidFill>
              </a:rPr>
              <a:t>  Observe</a:t>
            </a:r>
          </a:p>
          <a:p>
            <a:pPr>
              <a:lnSpc>
                <a:spcPct val="120000"/>
              </a:lnSpc>
              <a:buFontTx/>
              <a:buChar char="•"/>
            </a:pPr>
            <a:r>
              <a:rPr lang="en-US" sz="2400">
                <a:solidFill>
                  <a:schemeClr val="accent2"/>
                </a:solidFill>
              </a:rPr>
              <a:t>  Outline</a:t>
            </a:r>
          </a:p>
          <a:p>
            <a:pPr>
              <a:lnSpc>
                <a:spcPct val="120000"/>
              </a:lnSpc>
              <a:buFontTx/>
              <a:buChar char="•"/>
            </a:pPr>
            <a:r>
              <a:rPr lang="en-US" sz="2400">
                <a:solidFill>
                  <a:schemeClr val="accent2"/>
                </a:solidFill>
              </a:rPr>
              <a:t>  Account for</a:t>
            </a:r>
          </a:p>
          <a:p>
            <a:pPr>
              <a:lnSpc>
                <a:spcPct val="120000"/>
              </a:lnSpc>
              <a:buFontTx/>
              <a:buChar char="•"/>
            </a:pPr>
            <a:r>
              <a:rPr lang="en-US" sz="2400">
                <a:solidFill>
                  <a:schemeClr val="accent2"/>
                </a:solidFill>
              </a:rPr>
              <a:t>  Interpret</a:t>
            </a:r>
          </a:p>
          <a:p>
            <a:pPr>
              <a:lnSpc>
                <a:spcPct val="120000"/>
              </a:lnSpc>
              <a:buFontTx/>
              <a:buChar char="•"/>
            </a:pPr>
            <a:r>
              <a:rPr lang="en-US" sz="2400">
                <a:solidFill>
                  <a:schemeClr val="accent2"/>
                </a:solidFill>
              </a:rPr>
              <a:t>  Give main</a:t>
            </a:r>
          </a:p>
          <a:p>
            <a:pPr>
              <a:lnSpc>
                <a:spcPct val="120000"/>
              </a:lnSpc>
            </a:pPr>
            <a:r>
              <a:rPr lang="en-US" sz="2400">
                <a:solidFill>
                  <a:schemeClr val="accent2"/>
                </a:solidFill>
              </a:rPr>
              <a:t> idea</a:t>
            </a:r>
          </a:p>
          <a:p>
            <a:pPr>
              <a:lnSpc>
                <a:spcPct val="120000"/>
              </a:lnSpc>
              <a:buFontTx/>
              <a:buChar char="•"/>
            </a:pPr>
            <a:r>
              <a:rPr lang="en-US" sz="2400">
                <a:solidFill>
                  <a:schemeClr val="accent2"/>
                </a:solidFill>
              </a:rPr>
              <a:t>  Estimate</a:t>
            </a:r>
          </a:p>
          <a:p>
            <a:pPr>
              <a:lnSpc>
                <a:spcPct val="120000"/>
              </a:lnSpc>
              <a:buFontTx/>
              <a:buChar char="•"/>
            </a:pPr>
            <a:r>
              <a:rPr lang="en-US" sz="2400">
                <a:solidFill>
                  <a:schemeClr val="accent2"/>
                </a:solidFill>
              </a:rPr>
              <a:t>  Define </a:t>
            </a:r>
          </a:p>
          <a:p>
            <a:pPr>
              <a:lnSpc>
                <a:spcPct val="120000"/>
              </a:lnSpc>
              <a:buFontTx/>
              <a:buChar char="•"/>
            </a:pPr>
            <a:endParaRPr lang="en-US" sz="2400">
              <a:solidFill>
                <a:schemeClr val="accent2"/>
              </a:solidFill>
            </a:endParaRPr>
          </a:p>
          <a:p>
            <a:pPr>
              <a:spcBef>
                <a:spcPct val="50000"/>
              </a:spcBef>
            </a:pPr>
            <a:endParaRPr lang="en-AU" sz="2400"/>
          </a:p>
        </p:txBody>
      </p:sp>
      <p:sp>
        <p:nvSpPr>
          <p:cNvPr id="32774" name="Text Box 6"/>
          <p:cNvSpPr txBox="1">
            <a:spLocks noChangeArrowheads="1"/>
          </p:cNvSpPr>
          <p:nvPr/>
        </p:nvSpPr>
        <p:spPr bwMode="auto">
          <a:xfrm>
            <a:off x="6172200" y="2057400"/>
            <a:ext cx="1828800" cy="915988"/>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Understanding of given information</a:t>
            </a:r>
            <a:endParaRPr lang="en-AU">
              <a:solidFill>
                <a:schemeClr val="bg1"/>
              </a:solidFill>
            </a:endParaRPr>
          </a:p>
        </p:txBody>
      </p:sp>
      <p:sp>
        <p:nvSpPr>
          <p:cNvPr id="32775" name="Text Box 7"/>
          <p:cNvSpPr txBox="1">
            <a:spLocks noChangeArrowheads="1"/>
          </p:cNvSpPr>
          <p:nvPr/>
        </p:nvSpPr>
        <p:spPr bwMode="auto">
          <a:xfrm>
            <a:off x="5257800" y="4191000"/>
            <a:ext cx="3429000" cy="2933700"/>
          </a:xfrm>
          <a:prstGeom prst="rect">
            <a:avLst/>
          </a:prstGeom>
          <a:noFill/>
          <a:ln w="9525">
            <a:noFill/>
            <a:miter lim="800000"/>
            <a:headEnd/>
            <a:tailEnd/>
          </a:ln>
          <a:effectLst/>
        </p:spPr>
        <p:txBody>
          <a:bodyPr>
            <a:spAutoFit/>
          </a:bodyPr>
          <a:lstStyle/>
          <a:p>
            <a:pPr algn="ctr">
              <a:spcBef>
                <a:spcPct val="50000"/>
              </a:spcBef>
            </a:pPr>
            <a:r>
              <a:rPr lang="en-US" sz="2400" b="1" i="1">
                <a:solidFill>
                  <a:srgbClr val="FFFF00"/>
                </a:solidFill>
              </a:rPr>
              <a:t>Products include</a:t>
            </a:r>
            <a:r>
              <a:rPr lang="en-US">
                <a:solidFill>
                  <a:srgbClr val="FFFF00"/>
                </a:solidFill>
              </a:rPr>
              <a:t>:</a:t>
            </a:r>
          </a:p>
          <a:p>
            <a:pPr>
              <a:spcBef>
                <a:spcPct val="50000"/>
              </a:spcBef>
              <a:buFontTx/>
              <a:buChar char="•"/>
            </a:pPr>
            <a:r>
              <a:rPr lang="en-US">
                <a:solidFill>
                  <a:schemeClr val="accent2"/>
                </a:solidFill>
              </a:rPr>
              <a:t> Recitation</a:t>
            </a:r>
          </a:p>
          <a:p>
            <a:pPr>
              <a:spcBef>
                <a:spcPct val="50000"/>
              </a:spcBef>
              <a:buFontTx/>
              <a:buChar char="•"/>
            </a:pPr>
            <a:r>
              <a:rPr lang="en-US">
                <a:solidFill>
                  <a:schemeClr val="accent2"/>
                </a:solidFill>
              </a:rPr>
              <a:t> Summary</a:t>
            </a:r>
          </a:p>
          <a:p>
            <a:pPr>
              <a:spcBef>
                <a:spcPct val="50000"/>
              </a:spcBef>
              <a:buFontTx/>
              <a:buChar char="•"/>
            </a:pPr>
            <a:r>
              <a:rPr lang="en-US">
                <a:solidFill>
                  <a:schemeClr val="accent2"/>
                </a:solidFill>
              </a:rPr>
              <a:t> Collection</a:t>
            </a:r>
          </a:p>
          <a:p>
            <a:pPr>
              <a:spcBef>
                <a:spcPct val="50000"/>
              </a:spcBef>
              <a:buFontTx/>
              <a:buChar char="•"/>
            </a:pPr>
            <a:r>
              <a:rPr lang="en-US">
                <a:solidFill>
                  <a:schemeClr val="accent2"/>
                </a:solidFill>
              </a:rPr>
              <a:t> Explanation</a:t>
            </a:r>
          </a:p>
          <a:p>
            <a:pPr>
              <a:spcBef>
                <a:spcPct val="50000"/>
              </a:spcBef>
              <a:buFontTx/>
              <a:buChar char="•"/>
            </a:pPr>
            <a:r>
              <a:rPr lang="en-US">
                <a:solidFill>
                  <a:schemeClr val="accent2"/>
                </a:solidFill>
              </a:rPr>
              <a:t> Show and tell</a:t>
            </a:r>
          </a:p>
          <a:p>
            <a:pPr>
              <a:spcBef>
                <a:spcPct val="50000"/>
              </a:spcBef>
            </a:pPr>
            <a:endParaRPr lang="en-AU">
              <a:solidFill>
                <a:schemeClr val="accent2"/>
              </a:solidFill>
            </a:endParaRPr>
          </a:p>
        </p:txBody>
      </p:sp>
      <p:sp>
        <p:nvSpPr>
          <p:cNvPr id="32776" name="Text Box 8"/>
          <p:cNvSpPr txBox="1">
            <a:spLocks noChangeArrowheads="1"/>
          </p:cNvSpPr>
          <p:nvPr/>
        </p:nvSpPr>
        <p:spPr bwMode="auto">
          <a:xfrm>
            <a:off x="7239000" y="4343400"/>
            <a:ext cx="1905000" cy="2767013"/>
          </a:xfrm>
          <a:prstGeom prst="rect">
            <a:avLst/>
          </a:prstGeom>
          <a:noFill/>
          <a:ln w="9525">
            <a:noFill/>
            <a:miter lim="800000"/>
            <a:headEnd/>
            <a:tailEnd/>
          </a:ln>
          <a:effectLst/>
        </p:spPr>
        <p:txBody>
          <a:bodyPr>
            <a:spAutoFit/>
          </a:bodyPr>
          <a:lstStyle/>
          <a:p>
            <a:pPr>
              <a:spcBef>
                <a:spcPct val="50000"/>
              </a:spcBef>
            </a:pPr>
            <a:endParaRPr lang="en-US" sz="1600">
              <a:solidFill>
                <a:schemeClr val="accent2"/>
              </a:solidFill>
            </a:endParaRPr>
          </a:p>
          <a:p>
            <a:pPr>
              <a:spcBef>
                <a:spcPct val="50000"/>
              </a:spcBef>
              <a:buFontTx/>
              <a:buChar char="•"/>
            </a:pPr>
            <a:r>
              <a:rPr lang="en-US">
                <a:solidFill>
                  <a:schemeClr val="accent2"/>
                </a:solidFill>
              </a:rPr>
              <a:t> Example</a:t>
            </a:r>
          </a:p>
          <a:p>
            <a:pPr>
              <a:spcBef>
                <a:spcPct val="50000"/>
              </a:spcBef>
              <a:buFontTx/>
              <a:buChar char="•"/>
            </a:pPr>
            <a:r>
              <a:rPr lang="en-US">
                <a:solidFill>
                  <a:schemeClr val="accent2"/>
                </a:solidFill>
              </a:rPr>
              <a:t> Quiz</a:t>
            </a:r>
          </a:p>
          <a:p>
            <a:pPr>
              <a:spcBef>
                <a:spcPct val="50000"/>
              </a:spcBef>
              <a:buFontTx/>
              <a:buChar char="•"/>
            </a:pPr>
            <a:r>
              <a:rPr lang="en-US">
                <a:solidFill>
                  <a:schemeClr val="accent2"/>
                </a:solidFill>
              </a:rPr>
              <a:t> List</a:t>
            </a:r>
          </a:p>
          <a:p>
            <a:pPr>
              <a:spcBef>
                <a:spcPct val="50000"/>
              </a:spcBef>
              <a:buFontTx/>
              <a:buChar char="•"/>
            </a:pPr>
            <a:r>
              <a:rPr lang="en-US">
                <a:solidFill>
                  <a:schemeClr val="accent2"/>
                </a:solidFill>
              </a:rPr>
              <a:t> Label</a:t>
            </a:r>
          </a:p>
          <a:p>
            <a:pPr>
              <a:spcBef>
                <a:spcPct val="50000"/>
              </a:spcBef>
              <a:buFontTx/>
              <a:buChar char="•"/>
            </a:pPr>
            <a:r>
              <a:rPr lang="en-US">
                <a:solidFill>
                  <a:schemeClr val="accent2"/>
                </a:solidFill>
              </a:rPr>
              <a:t> Outline</a:t>
            </a:r>
            <a:r>
              <a:rPr lang="en-US" sz="1600">
                <a:solidFill>
                  <a:schemeClr val="accent2"/>
                </a:solidFill>
              </a:rPr>
              <a:t> </a:t>
            </a:r>
          </a:p>
          <a:p>
            <a:pPr>
              <a:spcBef>
                <a:spcPct val="50000"/>
              </a:spcBef>
            </a:pPr>
            <a:endParaRPr lang="en-AU" sz="1600">
              <a:solidFill>
                <a:schemeClr val="accent2"/>
              </a:solidFill>
            </a:endParaRPr>
          </a:p>
        </p:txBody>
      </p:sp>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afterEffect">
                                  <p:stCondLst>
                                    <p:cond delay="0"/>
                                  </p:stCondLst>
                                  <p:childTnLst>
                                    <p:animScale>
                                      <p:cBhvr>
                                        <p:cTn id="6" dur="2000" fill="hold"/>
                                        <p:tgtEl>
                                          <p:spTgt spid="32770"/>
                                        </p:tgtEl>
                                      </p:cBhvr>
                                      <p:by x="150000" y="150000"/>
                                    </p:animScale>
                                  </p:childTnLst>
                                </p:cTn>
                              </p:par>
                            </p:childTnLst>
                          </p:cTn>
                        </p:par>
                        <p:par>
                          <p:cTn id="7" fill="hold">
                            <p:stCondLst>
                              <p:cond delay="2000"/>
                            </p:stCondLst>
                            <p:childTnLst>
                              <p:par>
                                <p:cTn id="8" presetID="6" presetClass="emph" presetSubtype="0" fill="hold" grpId="0" nodeType="afterEffect">
                                  <p:stCondLst>
                                    <p:cond delay="0"/>
                                  </p:stCondLst>
                                  <p:childTnLst>
                                    <p:animScale>
                                      <p:cBhvr>
                                        <p:cTn id="9" dur="2000" fill="hold"/>
                                        <p:tgtEl>
                                          <p:spTgt spid="3277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nimBg="1"/>
      <p:bldP spid="3277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0000">
            <a:alpha val="62000"/>
          </a:srgbClr>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4000"/>
              <a:t>Classroom Roles for Understanding</a:t>
            </a:r>
            <a:endParaRPr lang="en-AU" sz="4000"/>
          </a:p>
        </p:txBody>
      </p:sp>
      <p:sp>
        <p:nvSpPr>
          <p:cNvPr id="27651" name="Rectangle 3"/>
          <p:cNvSpPr>
            <a:spLocks noGrp="1" noChangeArrowheads="1"/>
          </p:cNvSpPr>
          <p:nvPr>
            <p:ph type="body" sz="half" idx="1"/>
          </p:nvPr>
        </p:nvSpPr>
        <p:spPr/>
        <p:txBody>
          <a:bodyPr/>
          <a:lstStyle/>
          <a:p>
            <a:pPr>
              <a:buFontTx/>
              <a:buNone/>
            </a:pPr>
            <a:r>
              <a:rPr lang="en-US" sz="2400" b="1" u="sng"/>
              <a:t>Teacher roles</a:t>
            </a:r>
          </a:p>
          <a:p>
            <a:pPr>
              <a:buFontTx/>
              <a:buNone/>
            </a:pPr>
            <a:endParaRPr lang="en-US" sz="2400" b="1" u="sng"/>
          </a:p>
          <a:p>
            <a:r>
              <a:rPr lang="en-US" sz="2400" b="1"/>
              <a:t>Demonstrates</a:t>
            </a:r>
          </a:p>
          <a:p>
            <a:r>
              <a:rPr lang="en-US" sz="2400" b="1"/>
              <a:t>Listens</a:t>
            </a:r>
          </a:p>
          <a:p>
            <a:r>
              <a:rPr lang="en-US" sz="2400" b="1"/>
              <a:t>Questions</a:t>
            </a:r>
          </a:p>
          <a:p>
            <a:r>
              <a:rPr lang="en-US" sz="2400" b="1"/>
              <a:t>Compares</a:t>
            </a:r>
          </a:p>
          <a:p>
            <a:r>
              <a:rPr lang="en-US" sz="2400" b="1"/>
              <a:t>Contrasts</a:t>
            </a:r>
          </a:p>
          <a:p>
            <a:r>
              <a:rPr lang="en-US" sz="2400" b="1"/>
              <a:t>Examines  </a:t>
            </a:r>
            <a:endParaRPr lang="en-AU" sz="2400" b="1"/>
          </a:p>
        </p:txBody>
      </p:sp>
      <p:sp>
        <p:nvSpPr>
          <p:cNvPr id="27652" name="Rectangle 4"/>
          <p:cNvSpPr>
            <a:spLocks noGrp="1" noChangeArrowheads="1"/>
          </p:cNvSpPr>
          <p:nvPr>
            <p:ph type="body" sz="half" idx="2"/>
          </p:nvPr>
        </p:nvSpPr>
        <p:spPr/>
        <p:txBody>
          <a:bodyPr/>
          <a:lstStyle/>
          <a:p>
            <a:pPr>
              <a:buFontTx/>
              <a:buNone/>
            </a:pPr>
            <a:r>
              <a:rPr lang="en-US" sz="2400" b="1" u="sng"/>
              <a:t>Student roles</a:t>
            </a:r>
          </a:p>
          <a:p>
            <a:pPr>
              <a:buFontTx/>
              <a:buNone/>
            </a:pPr>
            <a:endParaRPr lang="en-US" sz="2400" b="1"/>
          </a:p>
          <a:p>
            <a:r>
              <a:rPr lang="en-US" sz="2400" b="1"/>
              <a:t>Explains</a:t>
            </a:r>
          </a:p>
          <a:p>
            <a:r>
              <a:rPr lang="en-US" sz="2400" b="1"/>
              <a:t>Describes</a:t>
            </a:r>
          </a:p>
          <a:p>
            <a:r>
              <a:rPr lang="en-US" sz="2400" b="1"/>
              <a:t>Outlines</a:t>
            </a:r>
          </a:p>
          <a:p>
            <a:r>
              <a:rPr lang="en-US" sz="2400" b="1"/>
              <a:t>Restates</a:t>
            </a:r>
          </a:p>
          <a:p>
            <a:r>
              <a:rPr lang="en-US" sz="2400" b="1"/>
              <a:t>Translates</a:t>
            </a:r>
          </a:p>
          <a:p>
            <a:r>
              <a:rPr lang="en-US" sz="2400" b="1"/>
              <a:t>Demonstrates</a:t>
            </a:r>
          </a:p>
          <a:p>
            <a:r>
              <a:rPr lang="en-US" sz="2400" b="1"/>
              <a:t>Interprets</a:t>
            </a:r>
          </a:p>
          <a:p>
            <a:r>
              <a:rPr lang="en-US" sz="2400" b="1"/>
              <a:t>Active participant</a:t>
            </a:r>
          </a:p>
        </p:txBody>
      </p:sp>
    </p:spTree>
  </p:cSld>
  <p:clrMapOvr>
    <a:masterClrMapping/>
  </p:clrMapOvr>
  <p:transition spd="slow">
    <p:cover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0000">
            <a:alpha val="62000"/>
          </a:srgbClr>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z="4000"/>
              <a:t>Understanding: </a:t>
            </a:r>
            <a:r>
              <a:rPr lang="en-AU" sz="4000"/>
              <a:t>Potential Activities and Products</a:t>
            </a:r>
          </a:p>
        </p:txBody>
      </p:sp>
      <p:sp>
        <p:nvSpPr>
          <p:cNvPr id="47107" name="Rectangle 3"/>
          <p:cNvSpPr>
            <a:spLocks noGrp="1" noChangeArrowheads="1"/>
          </p:cNvSpPr>
          <p:nvPr>
            <p:ph type="body" idx="1"/>
          </p:nvPr>
        </p:nvSpPr>
        <p:spPr>
          <a:xfrm>
            <a:off x="304800" y="1600200"/>
            <a:ext cx="8610600" cy="4525963"/>
          </a:xfrm>
        </p:spPr>
        <p:txBody>
          <a:bodyPr/>
          <a:lstStyle/>
          <a:p>
            <a:r>
              <a:rPr lang="en-AU" sz="1800"/>
              <a:t>Write in your own words…</a:t>
            </a:r>
          </a:p>
          <a:p>
            <a:r>
              <a:rPr lang="en-AU" sz="1800"/>
              <a:t>Cut out, or draw pictures to illustrate a particular event in the story.</a:t>
            </a:r>
          </a:p>
          <a:p>
            <a:r>
              <a:rPr lang="en-AU" sz="1800"/>
              <a:t>Report to the class…</a:t>
            </a:r>
          </a:p>
          <a:p>
            <a:r>
              <a:rPr lang="en-AU" sz="1800"/>
              <a:t>Illustrate what you think the main idea may have been.</a:t>
            </a:r>
          </a:p>
          <a:p>
            <a:r>
              <a:rPr lang="en-AU" sz="1800"/>
              <a:t>Make a cartoon strip showing the sequence of events in the story.</a:t>
            </a:r>
          </a:p>
          <a:p>
            <a:r>
              <a:rPr lang="en-AU" sz="1800"/>
              <a:t>Write and perform a play based on the story.</a:t>
            </a:r>
          </a:p>
          <a:p>
            <a:r>
              <a:rPr lang="en-AU" sz="1800"/>
              <a:t>Write a brief outline to explain this story to someone else</a:t>
            </a:r>
          </a:p>
          <a:p>
            <a:r>
              <a:rPr lang="en-AU" sz="1800"/>
              <a:t>Explain why the character solved the problem in this particular way</a:t>
            </a:r>
          </a:p>
          <a:p>
            <a:r>
              <a:rPr lang="en-AU" sz="1800"/>
              <a:t>Write a summary report of the event.</a:t>
            </a:r>
          </a:p>
          <a:p>
            <a:r>
              <a:rPr lang="en-AU" sz="1800"/>
              <a:t>Prepare a flow chart to illustrate the sequence of events.</a:t>
            </a:r>
          </a:p>
          <a:p>
            <a:r>
              <a:rPr lang="en-AU" sz="1800"/>
              <a:t>Make a colouring book.</a:t>
            </a:r>
          </a:p>
          <a:p>
            <a:r>
              <a:rPr lang="en-AU" sz="1800"/>
              <a:t>Paraphrase this chapter in the book.</a:t>
            </a:r>
          </a:p>
          <a:p>
            <a:r>
              <a:rPr lang="en-AU" sz="1800"/>
              <a:t>Retell in your own words.</a:t>
            </a:r>
          </a:p>
          <a:p>
            <a:r>
              <a:rPr lang="en-AU" sz="1800"/>
              <a:t>Outline the main points.</a:t>
            </a:r>
          </a:p>
          <a:p>
            <a:endParaRPr lang="en-AU" sz="1800"/>
          </a:p>
          <a:p>
            <a:endParaRPr lang="en-AU" sz="1800"/>
          </a:p>
        </p:txBody>
      </p:sp>
    </p:spTree>
  </p:cSld>
  <p:clrMapOvr>
    <a:masterClrMapping/>
  </p:clrMapOvr>
  <p:transition spd="slow">
    <p:cover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AU" sz="4800"/>
              <a:t>Applying</a:t>
            </a:r>
            <a:br>
              <a:rPr lang="en-AU" sz="4800"/>
            </a:br>
            <a:endParaRPr lang="en-AU" sz="4800"/>
          </a:p>
        </p:txBody>
      </p:sp>
      <p:sp>
        <p:nvSpPr>
          <p:cNvPr id="10243" name="Rectangle 3"/>
          <p:cNvSpPr>
            <a:spLocks noGrp="1" noChangeArrowheads="1"/>
          </p:cNvSpPr>
          <p:nvPr>
            <p:ph type="body" idx="1"/>
          </p:nvPr>
        </p:nvSpPr>
        <p:spPr>
          <a:xfrm>
            <a:off x="457200" y="1143000"/>
            <a:ext cx="8229600" cy="4525963"/>
          </a:xfrm>
        </p:spPr>
        <p:txBody>
          <a:bodyPr/>
          <a:lstStyle/>
          <a:p>
            <a:pPr>
              <a:buFontTx/>
              <a:buNone/>
            </a:pPr>
            <a:r>
              <a:rPr lang="en-AU"/>
              <a:t> </a:t>
            </a:r>
            <a:r>
              <a:rPr lang="en-AU" sz="2800"/>
              <a:t>The learner makes use of information in a context different from the one in which it was learned.</a:t>
            </a:r>
          </a:p>
          <a:p>
            <a:pPr lvl="1"/>
            <a:endParaRPr lang="en-AU" sz="3200"/>
          </a:p>
          <a:p>
            <a:pPr lvl="1"/>
            <a:r>
              <a:rPr lang="en-AU" sz="3200"/>
              <a:t>Implementing</a:t>
            </a:r>
          </a:p>
          <a:p>
            <a:pPr lvl="1"/>
            <a:r>
              <a:rPr lang="en-AU" sz="3200"/>
              <a:t>Carrying out</a:t>
            </a:r>
          </a:p>
          <a:p>
            <a:pPr lvl="1"/>
            <a:r>
              <a:rPr lang="en-AU" sz="3200"/>
              <a:t>Using</a:t>
            </a:r>
          </a:p>
          <a:p>
            <a:pPr lvl="1"/>
            <a:r>
              <a:rPr lang="en-AU" sz="3200"/>
              <a:t>Executing</a:t>
            </a:r>
          </a:p>
          <a:p>
            <a:pPr lvl="1">
              <a:buFontTx/>
              <a:buNone/>
            </a:pPr>
            <a:r>
              <a:rPr lang="en-AU"/>
              <a:t> </a:t>
            </a:r>
          </a:p>
          <a:p>
            <a:pPr>
              <a:buFontTx/>
              <a:buNone/>
            </a:pPr>
            <a:r>
              <a:rPr lang="en-AU"/>
              <a:t> Can you use the information in another </a:t>
            </a:r>
          </a:p>
          <a:p>
            <a:pPr>
              <a:buFontTx/>
              <a:buNone/>
            </a:pPr>
            <a:r>
              <a:rPr lang="en-AU"/>
              <a:t>familiar situation?</a:t>
            </a:r>
          </a:p>
        </p:txBody>
      </p:sp>
      <p:pic>
        <p:nvPicPr>
          <p:cNvPr id="10244" name="Picture 4" descr="SO01088_"/>
          <p:cNvPicPr>
            <a:picLocks noChangeAspect="1" noChangeArrowheads="1"/>
          </p:cNvPicPr>
          <p:nvPr/>
        </p:nvPicPr>
        <p:blipFill>
          <a:blip r:embed="rId2" cstate="print"/>
          <a:srcRect/>
          <a:stretch>
            <a:fillRect/>
          </a:stretch>
        </p:blipFill>
        <p:spPr bwMode="auto">
          <a:xfrm>
            <a:off x="5791200" y="2133600"/>
            <a:ext cx="2635250" cy="3009900"/>
          </a:xfrm>
          <a:prstGeom prst="rect">
            <a:avLst/>
          </a:prstGeom>
          <a:noFill/>
          <a:ln w="9525">
            <a:noFill/>
            <a:miter lim="800000"/>
            <a:headEnd/>
            <a:tailEnd/>
          </a:ln>
        </p:spPr>
      </p:pic>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0242"/>
                                        </p:tgtEl>
                                        <p:attrNameLst>
                                          <p:attrName>r</p:attrName>
                                        </p:attrNameLst>
                                      </p:cBhvr>
                                    </p:animRot>
                                  </p:childTnLst>
                                </p:cTn>
                              </p:par>
                            </p:childTnLst>
                          </p:cTn>
                        </p:par>
                        <p:par>
                          <p:cTn id="7" fill="hold">
                            <p:stCondLst>
                              <p:cond delay="2000"/>
                            </p:stCondLst>
                            <p:childTnLst>
                              <p:par>
                                <p:cTn id="8" presetID="2" presetClass="entr" presetSubtype="4" fill="hold" nodeType="afterEffect">
                                  <p:stCondLst>
                                    <p:cond delay="0"/>
                                  </p:stCondLst>
                                  <p:childTnLst>
                                    <p:set>
                                      <p:cBhvr>
                                        <p:cTn id="9" dur="1" fill="hold">
                                          <p:stCondLst>
                                            <p:cond delay="0"/>
                                          </p:stCondLst>
                                        </p:cTn>
                                        <p:tgtEl>
                                          <p:spTgt spid="10243">
                                            <p:txEl>
                                              <p:pRg st="2" end="2"/>
                                            </p:txEl>
                                          </p:spTgt>
                                        </p:tgtEl>
                                        <p:attrNameLst>
                                          <p:attrName>style.visibility</p:attrName>
                                        </p:attrNameLst>
                                      </p:cBhvr>
                                      <p:to>
                                        <p:strVal val="visible"/>
                                      </p:to>
                                    </p:set>
                                    <p:anim calcmode="lin" valueType="num">
                                      <p:cBhvr additive="base">
                                        <p:cTn id="10"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11" dur="10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par>
                          <p:cTn id="12" fill="hold">
                            <p:stCondLst>
                              <p:cond delay="3000"/>
                            </p:stCondLst>
                            <p:childTnLst>
                              <p:par>
                                <p:cTn id="13" presetID="2" presetClass="entr" presetSubtype="4" fill="hold" nodeType="after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anim calcmode="lin" valueType="num">
                                      <p:cBhvr additive="base">
                                        <p:cTn id="15" dur="10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par>
                          <p:cTn id="17" fill="hold">
                            <p:stCondLst>
                              <p:cond delay="4000"/>
                            </p:stCondLst>
                            <p:childTnLst>
                              <p:par>
                                <p:cTn id="18" presetID="2" presetClass="entr" presetSubtype="4" fill="hold" nodeType="afterEffect">
                                  <p:stCondLst>
                                    <p:cond delay="0"/>
                                  </p:stCondLst>
                                  <p:childTnLst>
                                    <p:set>
                                      <p:cBhvr>
                                        <p:cTn id="19" dur="1" fill="hold">
                                          <p:stCondLst>
                                            <p:cond delay="0"/>
                                          </p:stCondLst>
                                        </p:cTn>
                                        <p:tgtEl>
                                          <p:spTgt spid="10243">
                                            <p:txEl>
                                              <p:pRg st="4" end="4"/>
                                            </p:txEl>
                                          </p:spTgt>
                                        </p:tgtEl>
                                        <p:attrNameLst>
                                          <p:attrName>style.visibility</p:attrName>
                                        </p:attrNameLst>
                                      </p:cBhvr>
                                      <p:to>
                                        <p:strVal val="visible"/>
                                      </p:to>
                                    </p:set>
                                    <p:anim calcmode="lin" valueType="num">
                                      <p:cBhvr additive="base">
                                        <p:cTn id="20" dur="10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10243">
                                            <p:txEl>
                                              <p:pRg st="4" end="4"/>
                                            </p:txEl>
                                          </p:spTgt>
                                        </p:tgtEl>
                                        <p:attrNameLst>
                                          <p:attrName>ppt_y</p:attrName>
                                        </p:attrNameLst>
                                      </p:cBhvr>
                                      <p:tavLst>
                                        <p:tav tm="0">
                                          <p:val>
                                            <p:strVal val="1+#ppt_h/2"/>
                                          </p:val>
                                        </p:tav>
                                        <p:tav tm="100000">
                                          <p:val>
                                            <p:strVal val="#ppt_y"/>
                                          </p:val>
                                        </p:tav>
                                      </p:tavLst>
                                    </p:anim>
                                  </p:childTnLst>
                                </p:cTn>
                              </p:par>
                            </p:childTnLst>
                          </p:cTn>
                        </p:par>
                        <p:par>
                          <p:cTn id="22" fill="hold">
                            <p:stCondLst>
                              <p:cond delay="5000"/>
                            </p:stCondLst>
                            <p:childTnLst>
                              <p:par>
                                <p:cTn id="23" presetID="2" presetClass="entr" presetSubtype="4" fill="hold" nodeType="afterEffect">
                                  <p:stCondLst>
                                    <p:cond delay="0"/>
                                  </p:stCondLst>
                                  <p:childTnLst>
                                    <p:set>
                                      <p:cBhvr>
                                        <p:cTn id="24" dur="1" fill="hold">
                                          <p:stCondLst>
                                            <p:cond delay="0"/>
                                          </p:stCondLst>
                                        </p:cTn>
                                        <p:tgtEl>
                                          <p:spTgt spid="10243">
                                            <p:txEl>
                                              <p:pRg st="5" end="5"/>
                                            </p:txEl>
                                          </p:spTgt>
                                        </p:tgtEl>
                                        <p:attrNameLst>
                                          <p:attrName>style.visibility</p:attrName>
                                        </p:attrNameLst>
                                      </p:cBhvr>
                                      <p:to>
                                        <p:strVal val="visible"/>
                                      </p:to>
                                    </p:set>
                                    <p:anim calcmode="lin" valueType="num">
                                      <p:cBhvr additive="base">
                                        <p:cTn id="25" dur="10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102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3794" name="AutoShape 2"/>
          <p:cNvSpPr>
            <a:spLocks noChangeArrowheads="1"/>
          </p:cNvSpPr>
          <p:nvPr/>
        </p:nvSpPr>
        <p:spPr bwMode="auto">
          <a:xfrm>
            <a:off x="5410200" y="1143000"/>
            <a:ext cx="3429000" cy="2971800"/>
          </a:xfrm>
          <a:prstGeom prst="irregularSeal1">
            <a:avLst/>
          </a:prstGeom>
          <a:gradFill rotWithShape="1">
            <a:gsLst>
              <a:gs pos="0">
                <a:schemeClr val="accent2"/>
              </a:gs>
              <a:gs pos="100000">
                <a:srgbClr val="0000FF"/>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2"/>
            </a:extrusionClr>
          </a:sp3d>
        </p:spPr>
        <p:txBody>
          <a:bodyPr wrap="none" anchor="ctr">
            <a:flatTx/>
          </a:bodyPr>
          <a:lstStyle/>
          <a:p>
            <a:endParaRPr lang="en-US"/>
          </a:p>
        </p:txBody>
      </p:sp>
      <p:sp>
        <p:nvSpPr>
          <p:cNvPr id="33795" name="Rectangle 3"/>
          <p:cNvSpPr>
            <a:spLocks noGrp="1" noChangeArrowheads="1"/>
          </p:cNvSpPr>
          <p:nvPr>
            <p:ph type="title"/>
          </p:nvPr>
        </p:nvSpPr>
        <p:spPr/>
        <p:txBody>
          <a:bodyPr/>
          <a:lstStyle/>
          <a:p>
            <a:r>
              <a:rPr lang="en-US"/>
              <a:t>Applying cont’</a:t>
            </a:r>
            <a:endParaRPr lang="en-AU"/>
          </a:p>
        </p:txBody>
      </p:sp>
      <p:sp>
        <p:nvSpPr>
          <p:cNvPr id="33796" name="Rectangle 4"/>
          <p:cNvSpPr>
            <a:spLocks noGrp="1" noChangeArrowheads="1"/>
          </p:cNvSpPr>
          <p:nvPr>
            <p:ph type="body" idx="1"/>
          </p:nvPr>
        </p:nvSpPr>
        <p:spPr>
          <a:xfrm>
            <a:off x="457200" y="1371600"/>
            <a:ext cx="3352800" cy="4525963"/>
          </a:xfrm>
        </p:spPr>
        <p:txBody>
          <a:bodyPr/>
          <a:lstStyle/>
          <a:p>
            <a:pPr>
              <a:lnSpc>
                <a:spcPct val="110000"/>
              </a:lnSpc>
            </a:pPr>
            <a:r>
              <a:rPr lang="en-US" sz="2400"/>
              <a:t>Translate</a:t>
            </a:r>
          </a:p>
          <a:p>
            <a:pPr>
              <a:lnSpc>
                <a:spcPct val="110000"/>
              </a:lnSpc>
            </a:pPr>
            <a:r>
              <a:rPr lang="en-US" sz="2400"/>
              <a:t>Manipulate</a:t>
            </a:r>
          </a:p>
          <a:p>
            <a:pPr>
              <a:lnSpc>
                <a:spcPct val="110000"/>
              </a:lnSpc>
            </a:pPr>
            <a:r>
              <a:rPr lang="en-US" sz="2400"/>
              <a:t>Exhibit</a:t>
            </a:r>
          </a:p>
          <a:p>
            <a:pPr>
              <a:lnSpc>
                <a:spcPct val="110000"/>
              </a:lnSpc>
            </a:pPr>
            <a:r>
              <a:rPr lang="en-US" sz="2400"/>
              <a:t>Illustrate</a:t>
            </a:r>
          </a:p>
          <a:p>
            <a:pPr>
              <a:lnSpc>
                <a:spcPct val="110000"/>
              </a:lnSpc>
            </a:pPr>
            <a:r>
              <a:rPr lang="en-US" sz="2400"/>
              <a:t>Calculate</a:t>
            </a:r>
          </a:p>
          <a:p>
            <a:pPr>
              <a:lnSpc>
                <a:spcPct val="110000"/>
              </a:lnSpc>
            </a:pPr>
            <a:r>
              <a:rPr lang="en-US" sz="2400"/>
              <a:t>Interpret</a:t>
            </a:r>
          </a:p>
          <a:p>
            <a:pPr>
              <a:lnSpc>
                <a:spcPct val="110000"/>
              </a:lnSpc>
            </a:pPr>
            <a:r>
              <a:rPr lang="en-US" sz="2400"/>
              <a:t>Make</a:t>
            </a:r>
          </a:p>
          <a:p>
            <a:pPr>
              <a:lnSpc>
                <a:spcPct val="110000"/>
              </a:lnSpc>
            </a:pPr>
            <a:r>
              <a:rPr lang="en-US" sz="2400"/>
              <a:t>Practice</a:t>
            </a:r>
          </a:p>
          <a:p>
            <a:pPr>
              <a:lnSpc>
                <a:spcPct val="110000"/>
              </a:lnSpc>
            </a:pPr>
            <a:r>
              <a:rPr lang="en-US" sz="2400"/>
              <a:t>Apply</a:t>
            </a:r>
          </a:p>
          <a:p>
            <a:pPr>
              <a:lnSpc>
                <a:spcPct val="110000"/>
              </a:lnSpc>
            </a:pPr>
            <a:r>
              <a:rPr lang="en-US" sz="2400"/>
              <a:t>Operate</a:t>
            </a:r>
          </a:p>
          <a:p>
            <a:pPr>
              <a:lnSpc>
                <a:spcPct val="110000"/>
              </a:lnSpc>
            </a:pPr>
            <a:r>
              <a:rPr lang="en-US" sz="2400"/>
              <a:t>Interview </a:t>
            </a:r>
            <a:endParaRPr lang="en-AU" sz="2400"/>
          </a:p>
          <a:p>
            <a:endParaRPr lang="en-US" sz="2400"/>
          </a:p>
        </p:txBody>
      </p:sp>
      <p:sp>
        <p:nvSpPr>
          <p:cNvPr id="33797" name="Text Box 5"/>
          <p:cNvSpPr txBox="1">
            <a:spLocks noChangeArrowheads="1"/>
          </p:cNvSpPr>
          <p:nvPr/>
        </p:nvSpPr>
        <p:spPr bwMode="auto">
          <a:xfrm>
            <a:off x="3200400" y="1371600"/>
            <a:ext cx="4953000" cy="5861050"/>
          </a:xfrm>
          <a:prstGeom prst="rect">
            <a:avLst/>
          </a:prstGeom>
          <a:noFill/>
          <a:ln w="9525">
            <a:noFill/>
            <a:miter lim="800000"/>
            <a:headEnd/>
            <a:tailEnd/>
          </a:ln>
          <a:effectLst/>
        </p:spPr>
        <p:txBody>
          <a:bodyPr>
            <a:spAutoFit/>
          </a:bodyPr>
          <a:lstStyle/>
          <a:p>
            <a:pPr>
              <a:lnSpc>
                <a:spcPct val="110000"/>
              </a:lnSpc>
              <a:buFontTx/>
              <a:buChar char="•"/>
            </a:pPr>
            <a:r>
              <a:rPr lang="en-US" sz="2400">
                <a:solidFill>
                  <a:schemeClr val="accent2"/>
                </a:solidFill>
              </a:rPr>
              <a:t>  Paint</a:t>
            </a:r>
          </a:p>
          <a:p>
            <a:pPr>
              <a:lnSpc>
                <a:spcPct val="110000"/>
              </a:lnSpc>
              <a:buFontTx/>
              <a:buChar char="•"/>
            </a:pPr>
            <a:r>
              <a:rPr lang="en-US" sz="2400">
                <a:solidFill>
                  <a:schemeClr val="accent2"/>
                </a:solidFill>
              </a:rPr>
              <a:t>  Change</a:t>
            </a:r>
          </a:p>
          <a:p>
            <a:pPr>
              <a:lnSpc>
                <a:spcPct val="110000"/>
              </a:lnSpc>
              <a:buFontTx/>
              <a:buChar char="•"/>
            </a:pPr>
            <a:r>
              <a:rPr lang="en-US" sz="2400">
                <a:solidFill>
                  <a:schemeClr val="accent2"/>
                </a:solidFill>
              </a:rPr>
              <a:t>  Compute</a:t>
            </a:r>
          </a:p>
          <a:p>
            <a:pPr>
              <a:lnSpc>
                <a:spcPct val="110000"/>
              </a:lnSpc>
              <a:buFontTx/>
              <a:buChar char="•"/>
            </a:pPr>
            <a:r>
              <a:rPr lang="en-US" sz="2400">
                <a:solidFill>
                  <a:schemeClr val="accent2"/>
                </a:solidFill>
              </a:rPr>
              <a:t>  Sequence</a:t>
            </a:r>
          </a:p>
          <a:p>
            <a:pPr>
              <a:lnSpc>
                <a:spcPct val="110000"/>
              </a:lnSpc>
              <a:buFontTx/>
              <a:buChar char="•"/>
            </a:pPr>
            <a:r>
              <a:rPr lang="en-US" sz="2400">
                <a:solidFill>
                  <a:schemeClr val="accent2"/>
                </a:solidFill>
              </a:rPr>
              <a:t>  Show</a:t>
            </a:r>
          </a:p>
          <a:p>
            <a:pPr>
              <a:lnSpc>
                <a:spcPct val="110000"/>
              </a:lnSpc>
              <a:buFontTx/>
              <a:buChar char="•"/>
            </a:pPr>
            <a:r>
              <a:rPr lang="en-US" sz="2400">
                <a:solidFill>
                  <a:schemeClr val="accent2"/>
                </a:solidFill>
              </a:rPr>
              <a:t>  Solve</a:t>
            </a:r>
          </a:p>
          <a:p>
            <a:pPr>
              <a:lnSpc>
                <a:spcPct val="110000"/>
              </a:lnSpc>
              <a:buFontTx/>
              <a:buChar char="•"/>
            </a:pPr>
            <a:r>
              <a:rPr lang="en-US" sz="2400">
                <a:solidFill>
                  <a:schemeClr val="accent2"/>
                </a:solidFill>
              </a:rPr>
              <a:t>  Collect</a:t>
            </a:r>
          </a:p>
          <a:p>
            <a:pPr>
              <a:lnSpc>
                <a:spcPct val="110000"/>
              </a:lnSpc>
              <a:buFontTx/>
              <a:buChar char="•"/>
            </a:pPr>
            <a:r>
              <a:rPr lang="en-US" sz="2400">
                <a:solidFill>
                  <a:schemeClr val="accent2"/>
                </a:solidFill>
              </a:rPr>
              <a:t>  Demonstrate</a:t>
            </a:r>
          </a:p>
          <a:p>
            <a:pPr>
              <a:lnSpc>
                <a:spcPct val="110000"/>
              </a:lnSpc>
              <a:buFontTx/>
              <a:buChar char="•"/>
            </a:pPr>
            <a:r>
              <a:rPr lang="en-US" sz="2400">
                <a:solidFill>
                  <a:schemeClr val="accent2"/>
                </a:solidFill>
              </a:rPr>
              <a:t>  Dramatise</a:t>
            </a:r>
          </a:p>
          <a:p>
            <a:pPr>
              <a:lnSpc>
                <a:spcPct val="110000"/>
              </a:lnSpc>
              <a:buFontTx/>
              <a:buChar char="•"/>
            </a:pPr>
            <a:r>
              <a:rPr lang="en-US" sz="2400">
                <a:solidFill>
                  <a:schemeClr val="accent2"/>
                </a:solidFill>
              </a:rPr>
              <a:t>  Construct</a:t>
            </a:r>
          </a:p>
          <a:p>
            <a:pPr>
              <a:lnSpc>
                <a:spcPct val="110000"/>
              </a:lnSpc>
              <a:buFontTx/>
              <a:buChar char="•"/>
            </a:pPr>
            <a:r>
              <a:rPr lang="en-US" sz="2400">
                <a:solidFill>
                  <a:schemeClr val="accent2"/>
                </a:solidFill>
              </a:rPr>
              <a:t>  Use</a:t>
            </a:r>
          </a:p>
          <a:p>
            <a:pPr>
              <a:lnSpc>
                <a:spcPct val="110000"/>
              </a:lnSpc>
              <a:buFontTx/>
              <a:buChar char="•"/>
            </a:pPr>
            <a:r>
              <a:rPr lang="en-US" sz="2400">
                <a:solidFill>
                  <a:schemeClr val="accent2"/>
                </a:solidFill>
              </a:rPr>
              <a:t>  Adapt</a:t>
            </a:r>
          </a:p>
          <a:p>
            <a:pPr>
              <a:lnSpc>
                <a:spcPct val="110000"/>
              </a:lnSpc>
              <a:buFontTx/>
              <a:buChar char="•"/>
            </a:pPr>
            <a:r>
              <a:rPr lang="en-US" sz="2400">
                <a:solidFill>
                  <a:schemeClr val="accent2"/>
                </a:solidFill>
              </a:rPr>
              <a:t>  Draw </a:t>
            </a:r>
          </a:p>
          <a:p>
            <a:pPr>
              <a:spcBef>
                <a:spcPct val="50000"/>
              </a:spcBef>
            </a:pPr>
            <a:endParaRPr lang="en-AU" sz="2400"/>
          </a:p>
        </p:txBody>
      </p:sp>
      <p:sp>
        <p:nvSpPr>
          <p:cNvPr id="33798" name="Text Box 6"/>
          <p:cNvSpPr txBox="1">
            <a:spLocks noChangeArrowheads="1"/>
          </p:cNvSpPr>
          <p:nvPr/>
        </p:nvSpPr>
        <p:spPr bwMode="auto">
          <a:xfrm>
            <a:off x="5867400" y="1981200"/>
            <a:ext cx="2438400" cy="1190625"/>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Using strategies, concepts, principles and theories in new situations</a:t>
            </a:r>
            <a:endParaRPr lang="en-AU">
              <a:solidFill>
                <a:schemeClr val="bg1"/>
              </a:solidFill>
            </a:endParaRPr>
          </a:p>
        </p:txBody>
      </p:sp>
      <p:sp>
        <p:nvSpPr>
          <p:cNvPr id="33799" name="Text Box 7"/>
          <p:cNvSpPr txBox="1">
            <a:spLocks noChangeArrowheads="1"/>
          </p:cNvSpPr>
          <p:nvPr/>
        </p:nvSpPr>
        <p:spPr bwMode="auto">
          <a:xfrm>
            <a:off x="5257800" y="4191000"/>
            <a:ext cx="3429000" cy="3346450"/>
          </a:xfrm>
          <a:prstGeom prst="rect">
            <a:avLst/>
          </a:prstGeom>
          <a:noFill/>
          <a:ln w="9525">
            <a:noFill/>
            <a:miter lim="800000"/>
            <a:headEnd/>
            <a:tailEnd/>
          </a:ln>
          <a:effectLst/>
        </p:spPr>
        <p:txBody>
          <a:bodyPr>
            <a:spAutoFit/>
          </a:bodyPr>
          <a:lstStyle/>
          <a:p>
            <a:pPr algn="ctr">
              <a:spcBef>
                <a:spcPct val="50000"/>
              </a:spcBef>
            </a:pPr>
            <a:r>
              <a:rPr lang="en-US" sz="2400" b="1" i="1">
                <a:solidFill>
                  <a:srgbClr val="FFFF00"/>
                </a:solidFill>
              </a:rPr>
              <a:t>Products include</a:t>
            </a:r>
            <a:r>
              <a:rPr lang="en-US">
                <a:solidFill>
                  <a:srgbClr val="FFFF00"/>
                </a:solidFill>
              </a:rPr>
              <a:t>:</a:t>
            </a:r>
          </a:p>
          <a:p>
            <a:pPr>
              <a:spcBef>
                <a:spcPct val="50000"/>
              </a:spcBef>
              <a:buFontTx/>
              <a:buChar char="•"/>
            </a:pPr>
            <a:r>
              <a:rPr lang="en-US">
                <a:solidFill>
                  <a:schemeClr val="accent2"/>
                </a:solidFill>
              </a:rPr>
              <a:t> Photograph </a:t>
            </a:r>
          </a:p>
          <a:p>
            <a:pPr>
              <a:spcBef>
                <a:spcPct val="50000"/>
              </a:spcBef>
              <a:buFontTx/>
              <a:buChar char="•"/>
            </a:pPr>
            <a:r>
              <a:rPr lang="en-US">
                <a:solidFill>
                  <a:schemeClr val="accent2"/>
                </a:solidFill>
              </a:rPr>
              <a:t> Illustration</a:t>
            </a:r>
          </a:p>
          <a:p>
            <a:pPr>
              <a:spcBef>
                <a:spcPct val="50000"/>
              </a:spcBef>
              <a:buFontTx/>
              <a:buChar char="•"/>
            </a:pPr>
            <a:r>
              <a:rPr lang="en-US">
                <a:solidFill>
                  <a:schemeClr val="accent2"/>
                </a:solidFill>
              </a:rPr>
              <a:t> Simulation</a:t>
            </a:r>
          </a:p>
          <a:p>
            <a:pPr>
              <a:spcBef>
                <a:spcPct val="50000"/>
              </a:spcBef>
              <a:buFontTx/>
              <a:buChar char="•"/>
            </a:pPr>
            <a:r>
              <a:rPr lang="en-US">
                <a:solidFill>
                  <a:schemeClr val="accent2"/>
                </a:solidFill>
              </a:rPr>
              <a:t> Sculpture</a:t>
            </a:r>
          </a:p>
          <a:p>
            <a:pPr>
              <a:spcBef>
                <a:spcPct val="50000"/>
              </a:spcBef>
              <a:buFontTx/>
              <a:buChar char="•"/>
            </a:pPr>
            <a:r>
              <a:rPr lang="en-US">
                <a:solidFill>
                  <a:schemeClr val="accent2"/>
                </a:solidFill>
              </a:rPr>
              <a:t> Demonstration </a:t>
            </a:r>
          </a:p>
          <a:p>
            <a:pPr>
              <a:spcBef>
                <a:spcPct val="50000"/>
              </a:spcBef>
              <a:buFontTx/>
              <a:buChar char="•"/>
            </a:pPr>
            <a:endParaRPr lang="en-US">
              <a:solidFill>
                <a:schemeClr val="accent2"/>
              </a:solidFill>
            </a:endParaRPr>
          </a:p>
          <a:p>
            <a:pPr>
              <a:spcBef>
                <a:spcPct val="50000"/>
              </a:spcBef>
            </a:pPr>
            <a:endParaRPr lang="en-AU">
              <a:solidFill>
                <a:schemeClr val="accent2"/>
              </a:solidFill>
            </a:endParaRPr>
          </a:p>
        </p:txBody>
      </p:sp>
      <p:sp>
        <p:nvSpPr>
          <p:cNvPr id="33800" name="Text Box 8"/>
          <p:cNvSpPr txBox="1">
            <a:spLocks noChangeArrowheads="1"/>
          </p:cNvSpPr>
          <p:nvPr/>
        </p:nvSpPr>
        <p:spPr bwMode="auto">
          <a:xfrm>
            <a:off x="7239000" y="4343400"/>
            <a:ext cx="1905000" cy="2767013"/>
          </a:xfrm>
          <a:prstGeom prst="rect">
            <a:avLst/>
          </a:prstGeom>
          <a:noFill/>
          <a:ln w="9525">
            <a:noFill/>
            <a:miter lim="800000"/>
            <a:headEnd/>
            <a:tailEnd/>
          </a:ln>
          <a:effectLst/>
        </p:spPr>
        <p:txBody>
          <a:bodyPr>
            <a:spAutoFit/>
          </a:bodyPr>
          <a:lstStyle/>
          <a:p>
            <a:pPr>
              <a:spcBef>
                <a:spcPct val="50000"/>
              </a:spcBef>
            </a:pPr>
            <a:endParaRPr lang="en-US" sz="1600">
              <a:solidFill>
                <a:schemeClr val="accent2"/>
              </a:solidFill>
            </a:endParaRPr>
          </a:p>
          <a:p>
            <a:pPr>
              <a:spcBef>
                <a:spcPct val="50000"/>
              </a:spcBef>
              <a:buFontTx/>
              <a:buChar char="•"/>
            </a:pPr>
            <a:r>
              <a:rPr lang="en-US">
                <a:solidFill>
                  <a:schemeClr val="accent2"/>
                </a:solidFill>
              </a:rPr>
              <a:t> Presentation</a:t>
            </a:r>
          </a:p>
          <a:p>
            <a:pPr>
              <a:spcBef>
                <a:spcPct val="50000"/>
              </a:spcBef>
              <a:buFontTx/>
              <a:buChar char="•"/>
            </a:pPr>
            <a:r>
              <a:rPr lang="en-US">
                <a:solidFill>
                  <a:schemeClr val="accent2"/>
                </a:solidFill>
              </a:rPr>
              <a:t> Interview</a:t>
            </a:r>
          </a:p>
          <a:p>
            <a:pPr>
              <a:spcBef>
                <a:spcPct val="50000"/>
              </a:spcBef>
              <a:buFontTx/>
              <a:buChar char="•"/>
            </a:pPr>
            <a:r>
              <a:rPr lang="en-US">
                <a:solidFill>
                  <a:schemeClr val="accent2"/>
                </a:solidFill>
              </a:rPr>
              <a:t> Performance</a:t>
            </a:r>
          </a:p>
          <a:p>
            <a:pPr>
              <a:spcBef>
                <a:spcPct val="50000"/>
              </a:spcBef>
              <a:buFontTx/>
              <a:buChar char="•"/>
            </a:pPr>
            <a:r>
              <a:rPr lang="en-US">
                <a:solidFill>
                  <a:schemeClr val="accent2"/>
                </a:solidFill>
              </a:rPr>
              <a:t> Diary</a:t>
            </a:r>
          </a:p>
          <a:p>
            <a:pPr>
              <a:spcBef>
                <a:spcPct val="50000"/>
              </a:spcBef>
              <a:buFontTx/>
              <a:buChar char="•"/>
            </a:pPr>
            <a:r>
              <a:rPr lang="en-US">
                <a:solidFill>
                  <a:schemeClr val="accent2"/>
                </a:solidFill>
              </a:rPr>
              <a:t> Journal </a:t>
            </a:r>
            <a:r>
              <a:rPr lang="en-US" sz="1600">
                <a:solidFill>
                  <a:schemeClr val="accent2"/>
                </a:solidFill>
              </a:rPr>
              <a:t> </a:t>
            </a:r>
          </a:p>
          <a:p>
            <a:pPr>
              <a:spcBef>
                <a:spcPct val="50000"/>
              </a:spcBef>
            </a:pPr>
            <a:endParaRPr lang="en-AU" sz="1600">
              <a:solidFill>
                <a:schemeClr val="accent2"/>
              </a:solidFill>
            </a:endParaRPr>
          </a:p>
        </p:txBody>
      </p:sp>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afterEffect">
                                  <p:stCondLst>
                                    <p:cond delay="0"/>
                                  </p:stCondLst>
                                  <p:childTnLst>
                                    <p:animScale>
                                      <p:cBhvr>
                                        <p:cTn id="6" dur="2000" fill="hold"/>
                                        <p:tgtEl>
                                          <p:spTgt spid="33794"/>
                                        </p:tgtEl>
                                      </p:cBhvr>
                                      <p:by x="150000" y="150000"/>
                                    </p:animScale>
                                  </p:childTnLst>
                                </p:cTn>
                              </p:par>
                            </p:childTnLst>
                          </p:cTn>
                        </p:par>
                        <p:par>
                          <p:cTn id="7" fill="hold">
                            <p:stCondLst>
                              <p:cond delay="2000"/>
                            </p:stCondLst>
                            <p:childTnLst>
                              <p:par>
                                <p:cTn id="8" presetID="6" presetClass="emph" presetSubtype="0" fill="hold" grpId="0" nodeType="afterEffect">
                                  <p:stCondLst>
                                    <p:cond delay="0"/>
                                  </p:stCondLst>
                                  <p:childTnLst>
                                    <p:animScale>
                                      <p:cBhvr>
                                        <p:cTn id="9" dur="2000" fill="hold"/>
                                        <p:tgtEl>
                                          <p:spTgt spid="3379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nimBg="1"/>
      <p:bldP spid="33798"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Classroom Roles for Applying </a:t>
            </a:r>
            <a:endParaRPr lang="en-AU"/>
          </a:p>
        </p:txBody>
      </p:sp>
      <p:sp>
        <p:nvSpPr>
          <p:cNvPr id="28675" name="Rectangle 3"/>
          <p:cNvSpPr>
            <a:spLocks noGrp="1" noChangeArrowheads="1"/>
          </p:cNvSpPr>
          <p:nvPr>
            <p:ph type="body" sz="half" idx="1"/>
          </p:nvPr>
        </p:nvSpPr>
        <p:spPr/>
        <p:txBody>
          <a:bodyPr/>
          <a:lstStyle/>
          <a:p>
            <a:pPr>
              <a:lnSpc>
                <a:spcPct val="90000"/>
              </a:lnSpc>
              <a:buFontTx/>
              <a:buNone/>
            </a:pPr>
            <a:r>
              <a:rPr lang="en-US" sz="2400" b="1" u="sng"/>
              <a:t>Teacher roles</a:t>
            </a:r>
          </a:p>
          <a:p>
            <a:pPr>
              <a:lnSpc>
                <a:spcPct val="90000"/>
              </a:lnSpc>
              <a:buFontTx/>
              <a:buNone/>
            </a:pPr>
            <a:endParaRPr lang="en-US" sz="2400" b="1" u="sng"/>
          </a:p>
          <a:p>
            <a:pPr>
              <a:lnSpc>
                <a:spcPct val="90000"/>
              </a:lnSpc>
            </a:pPr>
            <a:r>
              <a:rPr lang="en-US" sz="2400" b="1"/>
              <a:t>Shows</a:t>
            </a:r>
          </a:p>
          <a:p>
            <a:pPr>
              <a:lnSpc>
                <a:spcPct val="90000"/>
              </a:lnSpc>
            </a:pPr>
            <a:r>
              <a:rPr lang="en-US" sz="2400" b="1"/>
              <a:t>Facilitates</a:t>
            </a:r>
          </a:p>
          <a:p>
            <a:pPr>
              <a:lnSpc>
                <a:spcPct val="90000"/>
              </a:lnSpc>
            </a:pPr>
            <a:r>
              <a:rPr lang="en-US" sz="2400" b="1"/>
              <a:t>Observes</a:t>
            </a:r>
          </a:p>
          <a:p>
            <a:pPr>
              <a:lnSpc>
                <a:spcPct val="90000"/>
              </a:lnSpc>
            </a:pPr>
            <a:r>
              <a:rPr lang="en-US" sz="2400" b="1"/>
              <a:t>Evaluates</a:t>
            </a:r>
          </a:p>
          <a:p>
            <a:pPr>
              <a:lnSpc>
                <a:spcPct val="90000"/>
              </a:lnSpc>
            </a:pPr>
            <a:r>
              <a:rPr lang="en-US" sz="2400" b="1"/>
              <a:t>Organises</a:t>
            </a:r>
          </a:p>
          <a:p>
            <a:pPr>
              <a:lnSpc>
                <a:spcPct val="90000"/>
              </a:lnSpc>
            </a:pPr>
            <a:r>
              <a:rPr lang="en-US" sz="2400" b="1"/>
              <a:t>Questions  </a:t>
            </a:r>
            <a:endParaRPr lang="en-AU" sz="2400" b="1"/>
          </a:p>
        </p:txBody>
      </p:sp>
      <p:sp>
        <p:nvSpPr>
          <p:cNvPr id="28676" name="Rectangle 4"/>
          <p:cNvSpPr>
            <a:spLocks noGrp="1" noChangeArrowheads="1"/>
          </p:cNvSpPr>
          <p:nvPr>
            <p:ph type="body" sz="half" idx="2"/>
          </p:nvPr>
        </p:nvSpPr>
        <p:spPr/>
        <p:txBody>
          <a:bodyPr/>
          <a:lstStyle/>
          <a:p>
            <a:pPr>
              <a:lnSpc>
                <a:spcPct val="90000"/>
              </a:lnSpc>
              <a:buFontTx/>
              <a:buNone/>
            </a:pPr>
            <a:r>
              <a:rPr lang="en-US" sz="2400" b="1" u="sng"/>
              <a:t>Student roles</a:t>
            </a:r>
          </a:p>
          <a:p>
            <a:pPr>
              <a:lnSpc>
                <a:spcPct val="90000"/>
              </a:lnSpc>
              <a:buFontTx/>
              <a:buNone/>
            </a:pPr>
            <a:endParaRPr lang="en-US" sz="2400" b="1" u="sng"/>
          </a:p>
          <a:p>
            <a:pPr>
              <a:lnSpc>
                <a:spcPct val="90000"/>
              </a:lnSpc>
            </a:pPr>
            <a:r>
              <a:rPr lang="en-US" sz="2400" b="1"/>
              <a:t>Solves problems</a:t>
            </a:r>
          </a:p>
          <a:p>
            <a:pPr>
              <a:lnSpc>
                <a:spcPct val="90000"/>
              </a:lnSpc>
            </a:pPr>
            <a:r>
              <a:rPr lang="en-US" sz="2400" b="1"/>
              <a:t>Demonstrates use of knowledge</a:t>
            </a:r>
          </a:p>
          <a:p>
            <a:pPr>
              <a:lnSpc>
                <a:spcPct val="90000"/>
              </a:lnSpc>
            </a:pPr>
            <a:r>
              <a:rPr lang="en-US" sz="2400" b="1"/>
              <a:t>Calculates</a:t>
            </a:r>
          </a:p>
          <a:p>
            <a:pPr>
              <a:lnSpc>
                <a:spcPct val="90000"/>
              </a:lnSpc>
            </a:pPr>
            <a:r>
              <a:rPr lang="en-US" sz="2400" b="1"/>
              <a:t>Compiles</a:t>
            </a:r>
          </a:p>
          <a:p>
            <a:pPr>
              <a:lnSpc>
                <a:spcPct val="90000"/>
              </a:lnSpc>
            </a:pPr>
            <a:r>
              <a:rPr lang="en-US" sz="2400" b="1"/>
              <a:t>Completes</a:t>
            </a:r>
          </a:p>
          <a:p>
            <a:pPr>
              <a:lnSpc>
                <a:spcPct val="90000"/>
              </a:lnSpc>
            </a:pPr>
            <a:r>
              <a:rPr lang="en-US" sz="2400" b="1"/>
              <a:t>Illustrates </a:t>
            </a:r>
          </a:p>
          <a:p>
            <a:pPr>
              <a:lnSpc>
                <a:spcPct val="90000"/>
              </a:lnSpc>
            </a:pPr>
            <a:r>
              <a:rPr lang="en-US" sz="2400" b="1"/>
              <a:t>Constructs </a:t>
            </a:r>
          </a:p>
          <a:p>
            <a:pPr>
              <a:lnSpc>
                <a:spcPct val="90000"/>
              </a:lnSpc>
            </a:pPr>
            <a:r>
              <a:rPr lang="en-US" sz="2400" b="1"/>
              <a:t>Active recipient</a:t>
            </a:r>
            <a:endParaRPr lang="en-AU" sz="2400" b="1"/>
          </a:p>
        </p:txBody>
      </p:sp>
    </p:spTree>
  </p:cSld>
  <p:clrMapOvr>
    <a:masterClrMapping/>
  </p:clrMapOvr>
  <p:transition spd="slow">
    <p:cover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4000"/>
              <a:t>Applying: </a:t>
            </a:r>
            <a:r>
              <a:rPr lang="en-AU" sz="4000"/>
              <a:t>Potential Activities and Products</a:t>
            </a:r>
          </a:p>
        </p:txBody>
      </p:sp>
      <p:sp>
        <p:nvSpPr>
          <p:cNvPr id="48131" name="Rectangle 3"/>
          <p:cNvSpPr>
            <a:spLocks noGrp="1" noChangeArrowheads="1"/>
          </p:cNvSpPr>
          <p:nvPr>
            <p:ph type="body" idx="1"/>
          </p:nvPr>
        </p:nvSpPr>
        <p:spPr/>
        <p:txBody>
          <a:bodyPr/>
          <a:lstStyle/>
          <a:p>
            <a:pPr>
              <a:lnSpc>
                <a:spcPct val="80000"/>
              </a:lnSpc>
            </a:pPr>
            <a:r>
              <a:rPr lang="en-AU" sz="2200"/>
              <a:t>Construct a model to demonstrate how it looks or works</a:t>
            </a:r>
          </a:p>
          <a:p>
            <a:pPr>
              <a:lnSpc>
                <a:spcPct val="80000"/>
              </a:lnSpc>
            </a:pPr>
            <a:r>
              <a:rPr lang="en-AU" sz="2200"/>
              <a:t>Practise a play and perform it for the class</a:t>
            </a:r>
          </a:p>
          <a:p>
            <a:pPr>
              <a:lnSpc>
                <a:spcPct val="80000"/>
              </a:lnSpc>
            </a:pPr>
            <a:r>
              <a:rPr lang="en-AU" sz="2200"/>
              <a:t>Make a diorama to illustrate an event</a:t>
            </a:r>
          </a:p>
          <a:p>
            <a:pPr>
              <a:lnSpc>
                <a:spcPct val="80000"/>
              </a:lnSpc>
            </a:pPr>
            <a:r>
              <a:rPr lang="en-AU" sz="2200"/>
              <a:t>Write a diary entry</a:t>
            </a:r>
          </a:p>
          <a:p>
            <a:pPr>
              <a:lnSpc>
                <a:spcPct val="80000"/>
              </a:lnSpc>
            </a:pPr>
            <a:r>
              <a:rPr lang="en-AU" sz="2200"/>
              <a:t>Make a scrapbook about the area of study.</a:t>
            </a:r>
          </a:p>
          <a:p>
            <a:pPr>
              <a:lnSpc>
                <a:spcPct val="80000"/>
              </a:lnSpc>
            </a:pPr>
            <a:r>
              <a:rPr lang="en-AU" sz="2200"/>
              <a:t>Prepare invitations for a character’s birthday party</a:t>
            </a:r>
          </a:p>
          <a:p>
            <a:pPr>
              <a:lnSpc>
                <a:spcPct val="80000"/>
              </a:lnSpc>
            </a:pPr>
            <a:r>
              <a:rPr lang="en-AU" sz="2200"/>
              <a:t>Make a topographic map</a:t>
            </a:r>
          </a:p>
          <a:p>
            <a:pPr>
              <a:lnSpc>
                <a:spcPct val="80000"/>
              </a:lnSpc>
            </a:pPr>
            <a:r>
              <a:rPr lang="en-AU" sz="2200"/>
              <a:t>Take and display a collection of photographs on a particular topic.</a:t>
            </a:r>
          </a:p>
          <a:p>
            <a:pPr>
              <a:lnSpc>
                <a:spcPct val="80000"/>
              </a:lnSpc>
            </a:pPr>
            <a:r>
              <a:rPr lang="en-AU" sz="2200"/>
              <a:t>Make up a puzzle or a game about the topic.</a:t>
            </a:r>
          </a:p>
          <a:p>
            <a:pPr>
              <a:lnSpc>
                <a:spcPct val="80000"/>
              </a:lnSpc>
            </a:pPr>
            <a:r>
              <a:rPr lang="en-AU" sz="2200"/>
              <a:t>Write an explanation about this topic for others.</a:t>
            </a:r>
          </a:p>
          <a:p>
            <a:pPr>
              <a:lnSpc>
                <a:spcPct val="80000"/>
              </a:lnSpc>
            </a:pPr>
            <a:r>
              <a:rPr lang="en-US" sz="2200"/>
              <a:t>Dress a doll in national costume.</a:t>
            </a:r>
          </a:p>
          <a:p>
            <a:pPr>
              <a:lnSpc>
                <a:spcPct val="80000"/>
              </a:lnSpc>
            </a:pPr>
            <a:r>
              <a:rPr lang="en-US" sz="2200"/>
              <a:t>Make a clay model…</a:t>
            </a:r>
          </a:p>
          <a:p>
            <a:pPr>
              <a:lnSpc>
                <a:spcPct val="80000"/>
              </a:lnSpc>
            </a:pPr>
            <a:r>
              <a:rPr lang="en-US" sz="2200"/>
              <a:t>Paint a mural using the same materials.</a:t>
            </a:r>
          </a:p>
          <a:p>
            <a:pPr>
              <a:lnSpc>
                <a:spcPct val="80000"/>
              </a:lnSpc>
            </a:pPr>
            <a:r>
              <a:rPr lang="en-US" sz="2200"/>
              <a:t>Continue the story…</a:t>
            </a:r>
            <a:endParaRPr lang="en-AU" sz="2200"/>
          </a:p>
        </p:txBody>
      </p:sp>
    </p:spTree>
  </p:cSld>
  <p:clrMapOvr>
    <a:masterClrMapping/>
  </p:clrMapOvr>
  <p:transition spd="slow">
    <p:cover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AU" sz="4800"/>
              <a:t>Analysing</a:t>
            </a:r>
            <a:br>
              <a:rPr lang="en-AU" sz="4800"/>
            </a:br>
            <a:endParaRPr lang="en-AU" sz="4800"/>
          </a:p>
        </p:txBody>
      </p:sp>
      <p:sp>
        <p:nvSpPr>
          <p:cNvPr id="11267" name="Rectangle 3"/>
          <p:cNvSpPr>
            <a:spLocks noGrp="1" noChangeArrowheads="1"/>
          </p:cNvSpPr>
          <p:nvPr>
            <p:ph type="body" idx="1"/>
          </p:nvPr>
        </p:nvSpPr>
        <p:spPr>
          <a:xfrm>
            <a:off x="457200" y="1066800"/>
            <a:ext cx="8229600" cy="4525963"/>
          </a:xfrm>
        </p:spPr>
        <p:txBody>
          <a:bodyPr/>
          <a:lstStyle/>
          <a:p>
            <a:pPr>
              <a:buFontTx/>
              <a:buNone/>
            </a:pPr>
            <a:r>
              <a:rPr lang="en-US" sz="2800"/>
              <a:t>The learner breaks learned information into its parts to best understand that information.</a:t>
            </a:r>
            <a:endParaRPr lang="en-AU" sz="2800"/>
          </a:p>
          <a:p>
            <a:pPr lvl="1"/>
            <a:r>
              <a:rPr lang="en-AU" sz="2400"/>
              <a:t>Comparing</a:t>
            </a:r>
          </a:p>
          <a:p>
            <a:pPr lvl="1"/>
            <a:r>
              <a:rPr lang="en-AU" sz="2400"/>
              <a:t>Organising</a:t>
            </a:r>
          </a:p>
          <a:p>
            <a:pPr lvl="1"/>
            <a:r>
              <a:rPr lang="en-AU" sz="2400"/>
              <a:t>Deconstructing</a:t>
            </a:r>
          </a:p>
          <a:p>
            <a:pPr lvl="1"/>
            <a:r>
              <a:rPr lang="en-AU" sz="2400"/>
              <a:t>Attributing</a:t>
            </a:r>
          </a:p>
          <a:p>
            <a:pPr lvl="1"/>
            <a:r>
              <a:rPr lang="en-AU" sz="2400"/>
              <a:t>Outlining</a:t>
            </a:r>
          </a:p>
          <a:p>
            <a:pPr lvl="1"/>
            <a:r>
              <a:rPr lang="en-AU" sz="2400"/>
              <a:t>Finding</a:t>
            </a:r>
          </a:p>
          <a:p>
            <a:pPr lvl="1"/>
            <a:r>
              <a:rPr lang="en-AU" sz="2400"/>
              <a:t>Structuring</a:t>
            </a:r>
          </a:p>
          <a:p>
            <a:pPr lvl="1"/>
            <a:r>
              <a:rPr lang="en-AU" sz="2400"/>
              <a:t>Integrating</a:t>
            </a:r>
          </a:p>
          <a:p>
            <a:pPr>
              <a:buFontTx/>
              <a:buNone/>
            </a:pPr>
            <a:r>
              <a:rPr lang="en-AU" sz="2400"/>
              <a:t> </a:t>
            </a:r>
          </a:p>
          <a:p>
            <a:pPr>
              <a:buFontTx/>
              <a:buNone/>
            </a:pPr>
            <a:r>
              <a:rPr lang="en-AU" sz="2800"/>
              <a:t>Can you break information into parts to explore understandings and relationships?</a:t>
            </a:r>
            <a:r>
              <a:rPr lang="en-AU" sz="2400"/>
              <a:t> </a:t>
            </a:r>
          </a:p>
        </p:txBody>
      </p:sp>
      <p:pic>
        <p:nvPicPr>
          <p:cNvPr id="11268" name="Picture 4" descr="j0271194"/>
          <p:cNvPicPr>
            <a:picLocks noChangeAspect="1" noChangeArrowheads="1"/>
          </p:cNvPicPr>
          <p:nvPr/>
        </p:nvPicPr>
        <p:blipFill>
          <a:blip r:embed="rId2" cstate="print"/>
          <a:srcRect/>
          <a:stretch>
            <a:fillRect/>
          </a:stretch>
        </p:blipFill>
        <p:spPr bwMode="auto">
          <a:xfrm>
            <a:off x="5691188" y="2209800"/>
            <a:ext cx="2633662" cy="3752850"/>
          </a:xfrm>
          <a:prstGeom prst="rect">
            <a:avLst/>
          </a:prstGeom>
          <a:noFill/>
          <a:ln w="9525">
            <a:noFill/>
            <a:miter lim="800000"/>
            <a:headEnd/>
            <a:tailEnd/>
          </a:ln>
        </p:spPr>
      </p:pic>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1266"/>
                                        </p:tgtEl>
                                        <p:attrNameLst>
                                          <p:attrName>r</p:attrName>
                                        </p:attrNameLst>
                                      </p:cBhvr>
                                    </p:animRot>
                                  </p:childTnLst>
                                </p:cTn>
                              </p:par>
                            </p:childTnLst>
                          </p:cTn>
                        </p:par>
                        <p:par>
                          <p:cTn id="7" fill="hold">
                            <p:stCondLst>
                              <p:cond delay="2000"/>
                            </p:stCondLst>
                            <p:childTnLst>
                              <p:par>
                                <p:cTn id="8" presetID="2" presetClass="entr" presetSubtype="2" fill="hold" nodeType="afterEffect">
                                  <p:stCondLst>
                                    <p:cond delay="0"/>
                                  </p:stCondLst>
                                  <p:childTnLst>
                                    <p:set>
                                      <p:cBhvr>
                                        <p:cTn id="9" dur="1" fill="hold">
                                          <p:stCondLst>
                                            <p:cond delay="0"/>
                                          </p:stCondLst>
                                        </p:cTn>
                                        <p:tgtEl>
                                          <p:spTgt spid="11267">
                                            <p:txEl>
                                              <p:pRg st="1" end="1"/>
                                            </p:txEl>
                                          </p:spTgt>
                                        </p:tgtEl>
                                        <p:attrNameLst>
                                          <p:attrName>style.visibility</p:attrName>
                                        </p:attrNameLst>
                                      </p:cBhvr>
                                      <p:to>
                                        <p:strVal val="visible"/>
                                      </p:to>
                                    </p:set>
                                    <p:anim calcmode="lin" valueType="num">
                                      <p:cBhvr additive="base">
                                        <p:cTn id="10" dur="1000" fill="hold"/>
                                        <p:tgtEl>
                                          <p:spTgt spid="11267">
                                            <p:txEl>
                                              <p:pRg st="1" end="1"/>
                                            </p:txEl>
                                          </p:spTgt>
                                        </p:tgtEl>
                                        <p:attrNameLst>
                                          <p:attrName>ppt_x</p:attrName>
                                        </p:attrNameLst>
                                      </p:cBhvr>
                                      <p:tavLst>
                                        <p:tav tm="0">
                                          <p:val>
                                            <p:strVal val="1+#ppt_w/2"/>
                                          </p:val>
                                        </p:tav>
                                        <p:tav tm="100000">
                                          <p:val>
                                            <p:strVal val="#ppt_x"/>
                                          </p:val>
                                        </p:tav>
                                      </p:tavLst>
                                    </p:anim>
                                    <p:anim calcmode="lin" valueType="num">
                                      <p:cBhvr additive="base">
                                        <p:cTn id="11" dur="10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par>
                          <p:cTn id="12" fill="hold">
                            <p:stCondLst>
                              <p:cond delay="3000"/>
                            </p:stCondLst>
                            <p:childTnLst>
                              <p:par>
                                <p:cTn id="13" presetID="2" presetClass="entr" presetSubtype="2" fill="hold" nodeType="after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anim calcmode="lin" valueType="num">
                                      <p:cBhvr additive="base">
                                        <p:cTn id="15" dur="1000" fill="hold"/>
                                        <p:tgtEl>
                                          <p:spTgt spid="11267">
                                            <p:txEl>
                                              <p:pRg st="2" end="2"/>
                                            </p:txEl>
                                          </p:spTgt>
                                        </p:tgtEl>
                                        <p:attrNameLst>
                                          <p:attrName>ppt_x</p:attrName>
                                        </p:attrNameLst>
                                      </p:cBhvr>
                                      <p:tavLst>
                                        <p:tav tm="0">
                                          <p:val>
                                            <p:strVal val="1+#ppt_w/2"/>
                                          </p:val>
                                        </p:tav>
                                        <p:tav tm="100000">
                                          <p:val>
                                            <p:strVal val="#ppt_x"/>
                                          </p:val>
                                        </p:tav>
                                      </p:tavLst>
                                    </p:anim>
                                    <p:anim calcmode="lin" valueType="num">
                                      <p:cBhvr additive="base">
                                        <p:cTn id="16" dur="10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par>
                          <p:cTn id="17" fill="hold">
                            <p:stCondLst>
                              <p:cond delay="4000"/>
                            </p:stCondLst>
                            <p:childTnLst>
                              <p:par>
                                <p:cTn id="18" presetID="2" presetClass="entr" presetSubtype="2" fill="hold" nodeType="afterEffect">
                                  <p:stCondLst>
                                    <p:cond delay="0"/>
                                  </p:stCondLst>
                                  <p:childTnLst>
                                    <p:set>
                                      <p:cBhvr>
                                        <p:cTn id="19" dur="1" fill="hold">
                                          <p:stCondLst>
                                            <p:cond delay="0"/>
                                          </p:stCondLst>
                                        </p:cTn>
                                        <p:tgtEl>
                                          <p:spTgt spid="11267">
                                            <p:txEl>
                                              <p:pRg st="3" end="3"/>
                                            </p:txEl>
                                          </p:spTgt>
                                        </p:tgtEl>
                                        <p:attrNameLst>
                                          <p:attrName>style.visibility</p:attrName>
                                        </p:attrNameLst>
                                      </p:cBhvr>
                                      <p:to>
                                        <p:strVal val="visible"/>
                                      </p:to>
                                    </p:set>
                                    <p:anim calcmode="lin" valueType="num">
                                      <p:cBhvr additive="base">
                                        <p:cTn id="20" dur="1000" fill="hold"/>
                                        <p:tgtEl>
                                          <p:spTgt spid="11267">
                                            <p:txEl>
                                              <p:pRg st="3" end="3"/>
                                            </p:txEl>
                                          </p:spTgt>
                                        </p:tgtEl>
                                        <p:attrNameLst>
                                          <p:attrName>ppt_x</p:attrName>
                                        </p:attrNameLst>
                                      </p:cBhvr>
                                      <p:tavLst>
                                        <p:tav tm="0">
                                          <p:val>
                                            <p:strVal val="1+#ppt_w/2"/>
                                          </p:val>
                                        </p:tav>
                                        <p:tav tm="100000">
                                          <p:val>
                                            <p:strVal val="#ppt_x"/>
                                          </p:val>
                                        </p:tav>
                                      </p:tavLst>
                                    </p:anim>
                                    <p:anim calcmode="lin" valueType="num">
                                      <p:cBhvr additive="base">
                                        <p:cTn id="21" dur="10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par>
                          <p:cTn id="22" fill="hold">
                            <p:stCondLst>
                              <p:cond delay="5000"/>
                            </p:stCondLst>
                            <p:childTnLst>
                              <p:par>
                                <p:cTn id="23" presetID="2" presetClass="entr" presetSubtype="2" fill="hold" nodeType="afterEffect">
                                  <p:stCondLst>
                                    <p:cond delay="0"/>
                                  </p:stCondLst>
                                  <p:childTnLst>
                                    <p:set>
                                      <p:cBhvr>
                                        <p:cTn id="24" dur="1" fill="hold">
                                          <p:stCondLst>
                                            <p:cond delay="0"/>
                                          </p:stCondLst>
                                        </p:cTn>
                                        <p:tgtEl>
                                          <p:spTgt spid="11267">
                                            <p:txEl>
                                              <p:pRg st="4" end="4"/>
                                            </p:txEl>
                                          </p:spTgt>
                                        </p:tgtEl>
                                        <p:attrNameLst>
                                          <p:attrName>style.visibility</p:attrName>
                                        </p:attrNameLst>
                                      </p:cBhvr>
                                      <p:to>
                                        <p:strVal val="visible"/>
                                      </p:to>
                                    </p:set>
                                    <p:anim calcmode="lin" valueType="num">
                                      <p:cBhvr additive="base">
                                        <p:cTn id="25" dur="1000" fill="hold"/>
                                        <p:tgtEl>
                                          <p:spTgt spid="11267">
                                            <p:txEl>
                                              <p:pRg st="4" end="4"/>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11267">
                                            <p:txEl>
                                              <p:pRg st="4" end="4"/>
                                            </p:txEl>
                                          </p:spTgt>
                                        </p:tgtEl>
                                        <p:attrNameLst>
                                          <p:attrName>ppt_y</p:attrName>
                                        </p:attrNameLst>
                                      </p:cBhvr>
                                      <p:tavLst>
                                        <p:tav tm="0">
                                          <p:val>
                                            <p:strVal val="#ppt_y"/>
                                          </p:val>
                                        </p:tav>
                                        <p:tav tm="100000">
                                          <p:val>
                                            <p:strVal val="#ppt_y"/>
                                          </p:val>
                                        </p:tav>
                                      </p:tavLst>
                                    </p:anim>
                                  </p:childTnLst>
                                </p:cTn>
                              </p:par>
                            </p:childTnLst>
                          </p:cTn>
                        </p:par>
                        <p:par>
                          <p:cTn id="27" fill="hold">
                            <p:stCondLst>
                              <p:cond delay="6000"/>
                            </p:stCondLst>
                            <p:childTnLst>
                              <p:par>
                                <p:cTn id="28" presetID="2" presetClass="entr" presetSubtype="2" fill="hold" nodeType="afterEffect">
                                  <p:stCondLst>
                                    <p:cond delay="0"/>
                                  </p:stCondLst>
                                  <p:childTnLst>
                                    <p:set>
                                      <p:cBhvr>
                                        <p:cTn id="29" dur="1" fill="hold">
                                          <p:stCondLst>
                                            <p:cond delay="0"/>
                                          </p:stCondLst>
                                        </p:cTn>
                                        <p:tgtEl>
                                          <p:spTgt spid="11267">
                                            <p:txEl>
                                              <p:pRg st="5" end="5"/>
                                            </p:txEl>
                                          </p:spTgt>
                                        </p:tgtEl>
                                        <p:attrNameLst>
                                          <p:attrName>style.visibility</p:attrName>
                                        </p:attrNameLst>
                                      </p:cBhvr>
                                      <p:to>
                                        <p:strVal val="visible"/>
                                      </p:to>
                                    </p:set>
                                    <p:anim calcmode="lin" valueType="num">
                                      <p:cBhvr additive="base">
                                        <p:cTn id="30" dur="1000" fill="hold"/>
                                        <p:tgtEl>
                                          <p:spTgt spid="11267">
                                            <p:txEl>
                                              <p:pRg st="5" end="5"/>
                                            </p:txEl>
                                          </p:spTgt>
                                        </p:tgtEl>
                                        <p:attrNameLst>
                                          <p:attrName>ppt_x</p:attrName>
                                        </p:attrNameLst>
                                      </p:cBhvr>
                                      <p:tavLst>
                                        <p:tav tm="0">
                                          <p:val>
                                            <p:strVal val="1+#ppt_w/2"/>
                                          </p:val>
                                        </p:tav>
                                        <p:tav tm="100000">
                                          <p:val>
                                            <p:strVal val="#ppt_x"/>
                                          </p:val>
                                        </p:tav>
                                      </p:tavLst>
                                    </p:anim>
                                    <p:anim calcmode="lin" valueType="num">
                                      <p:cBhvr additive="base">
                                        <p:cTn id="31" dur="1000" fill="hold"/>
                                        <p:tgtEl>
                                          <p:spTgt spid="11267">
                                            <p:txEl>
                                              <p:pRg st="5" end="5"/>
                                            </p:txEl>
                                          </p:spTgt>
                                        </p:tgtEl>
                                        <p:attrNameLst>
                                          <p:attrName>ppt_y</p:attrName>
                                        </p:attrNameLst>
                                      </p:cBhvr>
                                      <p:tavLst>
                                        <p:tav tm="0">
                                          <p:val>
                                            <p:strVal val="#ppt_y"/>
                                          </p:val>
                                        </p:tav>
                                        <p:tav tm="100000">
                                          <p:val>
                                            <p:strVal val="#ppt_y"/>
                                          </p:val>
                                        </p:tav>
                                      </p:tavLst>
                                    </p:anim>
                                  </p:childTnLst>
                                </p:cTn>
                              </p:par>
                            </p:childTnLst>
                          </p:cTn>
                        </p:par>
                        <p:par>
                          <p:cTn id="32" fill="hold">
                            <p:stCondLst>
                              <p:cond delay="7000"/>
                            </p:stCondLst>
                            <p:childTnLst>
                              <p:par>
                                <p:cTn id="33" presetID="2" presetClass="entr" presetSubtype="2" fill="hold" nodeType="afterEffect">
                                  <p:stCondLst>
                                    <p:cond delay="0"/>
                                  </p:stCondLst>
                                  <p:childTnLst>
                                    <p:set>
                                      <p:cBhvr>
                                        <p:cTn id="34" dur="1" fill="hold">
                                          <p:stCondLst>
                                            <p:cond delay="0"/>
                                          </p:stCondLst>
                                        </p:cTn>
                                        <p:tgtEl>
                                          <p:spTgt spid="11267">
                                            <p:txEl>
                                              <p:pRg st="6" end="6"/>
                                            </p:txEl>
                                          </p:spTgt>
                                        </p:tgtEl>
                                        <p:attrNameLst>
                                          <p:attrName>style.visibility</p:attrName>
                                        </p:attrNameLst>
                                      </p:cBhvr>
                                      <p:to>
                                        <p:strVal val="visible"/>
                                      </p:to>
                                    </p:set>
                                    <p:anim calcmode="lin" valueType="num">
                                      <p:cBhvr additive="base">
                                        <p:cTn id="35" dur="1000" fill="hold"/>
                                        <p:tgtEl>
                                          <p:spTgt spid="11267">
                                            <p:txEl>
                                              <p:pRg st="6" end="6"/>
                                            </p:txEl>
                                          </p:spTgt>
                                        </p:tgtEl>
                                        <p:attrNameLst>
                                          <p:attrName>ppt_x</p:attrName>
                                        </p:attrNameLst>
                                      </p:cBhvr>
                                      <p:tavLst>
                                        <p:tav tm="0">
                                          <p:val>
                                            <p:strVal val="1+#ppt_w/2"/>
                                          </p:val>
                                        </p:tav>
                                        <p:tav tm="100000">
                                          <p:val>
                                            <p:strVal val="#ppt_x"/>
                                          </p:val>
                                        </p:tav>
                                      </p:tavLst>
                                    </p:anim>
                                    <p:anim calcmode="lin" valueType="num">
                                      <p:cBhvr additive="base">
                                        <p:cTn id="36" dur="1000" fill="hold"/>
                                        <p:tgtEl>
                                          <p:spTgt spid="11267">
                                            <p:txEl>
                                              <p:pRg st="6" end="6"/>
                                            </p:txEl>
                                          </p:spTgt>
                                        </p:tgtEl>
                                        <p:attrNameLst>
                                          <p:attrName>ppt_y</p:attrName>
                                        </p:attrNameLst>
                                      </p:cBhvr>
                                      <p:tavLst>
                                        <p:tav tm="0">
                                          <p:val>
                                            <p:strVal val="#ppt_y"/>
                                          </p:val>
                                        </p:tav>
                                        <p:tav tm="100000">
                                          <p:val>
                                            <p:strVal val="#ppt_y"/>
                                          </p:val>
                                        </p:tav>
                                      </p:tavLst>
                                    </p:anim>
                                  </p:childTnLst>
                                </p:cTn>
                              </p:par>
                            </p:childTnLst>
                          </p:cTn>
                        </p:par>
                        <p:par>
                          <p:cTn id="37" fill="hold">
                            <p:stCondLst>
                              <p:cond delay="8000"/>
                            </p:stCondLst>
                            <p:childTnLst>
                              <p:par>
                                <p:cTn id="38" presetID="2" presetClass="entr" presetSubtype="2" fill="hold" nodeType="afterEffect">
                                  <p:stCondLst>
                                    <p:cond delay="0"/>
                                  </p:stCondLst>
                                  <p:childTnLst>
                                    <p:set>
                                      <p:cBhvr>
                                        <p:cTn id="39" dur="1" fill="hold">
                                          <p:stCondLst>
                                            <p:cond delay="0"/>
                                          </p:stCondLst>
                                        </p:cTn>
                                        <p:tgtEl>
                                          <p:spTgt spid="11267">
                                            <p:txEl>
                                              <p:pRg st="7" end="7"/>
                                            </p:txEl>
                                          </p:spTgt>
                                        </p:tgtEl>
                                        <p:attrNameLst>
                                          <p:attrName>style.visibility</p:attrName>
                                        </p:attrNameLst>
                                      </p:cBhvr>
                                      <p:to>
                                        <p:strVal val="visible"/>
                                      </p:to>
                                    </p:set>
                                    <p:anim calcmode="lin" valueType="num">
                                      <p:cBhvr additive="base">
                                        <p:cTn id="40" dur="1000" fill="hold"/>
                                        <p:tgtEl>
                                          <p:spTgt spid="11267">
                                            <p:txEl>
                                              <p:pRg st="7" end="7"/>
                                            </p:txEl>
                                          </p:spTgt>
                                        </p:tgtEl>
                                        <p:attrNameLst>
                                          <p:attrName>ppt_x</p:attrName>
                                        </p:attrNameLst>
                                      </p:cBhvr>
                                      <p:tavLst>
                                        <p:tav tm="0">
                                          <p:val>
                                            <p:strVal val="1+#ppt_w/2"/>
                                          </p:val>
                                        </p:tav>
                                        <p:tav tm="100000">
                                          <p:val>
                                            <p:strVal val="#ppt_x"/>
                                          </p:val>
                                        </p:tav>
                                      </p:tavLst>
                                    </p:anim>
                                    <p:anim calcmode="lin" valueType="num">
                                      <p:cBhvr additive="base">
                                        <p:cTn id="41" dur="1000" fill="hold"/>
                                        <p:tgtEl>
                                          <p:spTgt spid="11267">
                                            <p:txEl>
                                              <p:pRg st="7" end="7"/>
                                            </p:txEl>
                                          </p:spTgt>
                                        </p:tgtEl>
                                        <p:attrNameLst>
                                          <p:attrName>ppt_y</p:attrName>
                                        </p:attrNameLst>
                                      </p:cBhvr>
                                      <p:tavLst>
                                        <p:tav tm="0">
                                          <p:val>
                                            <p:strVal val="#ppt_y"/>
                                          </p:val>
                                        </p:tav>
                                        <p:tav tm="100000">
                                          <p:val>
                                            <p:strVal val="#ppt_y"/>
                                          </p:val>
                                        </p:tav>
                                      </p:tavLst>
                                    </p:anim>
                                  </p:childTnLst>
                                </p:cTn>
                              </p:par>
                            </p:childTnLst>
                          </p:cTn>
                        </p:par>
                        <p:par>
                          <p:cTn id="42" fill="hold">
                            <p:stCondLst>
                              <p:cond delay="9000"/>
                            </p:stCondLst>
                            <p:childTnLst>
                              <p:par>
                                <p:cTn id="43" presetID="2" presetClass="entr" presetSubtype="2" fill="hold" nodeType="afterEffect">
                                  <p:stCondLst>
                                    <p:cond delay="0"/>
                                  </p:stCondLst>
                                  <p:childTnLst>
                                    <p:set>
                                      <p:cBhvr>
                                        <p:cTn id="44" dur="1" fill="hold">
                                          <p:stCondLst>
                                            <p:cond delay="0"/>
                                          </p:stCondLst>
                                        </p:cTn>
                                        <p:tgtEl>
                                          <p:spTgt spid="11267">
                                            <p:txEl>
                                              <p:pRg st="8" end="8"/>
                                            </p:txEl>
                                          </p:spTgt>
                                        </p:tgtEl>
                                        <p:attrNameLst>
                                          <p:attrName>style.visibility</p:attrName>
                                        </p:attrNameLst>
                                      </p:cBhvr>
                                      <p:to>
                                        <p:strVal val="visible"/>
                                      </p:to>
                                    </p:set>
                                    <p:anim calcmode="lin" valueType="num">
                                      <p:cBhvr additive="base">
                                        <p:cTn id="45" dur="1000" fill="hold"/>
                                        <p:tgtEl>
                                          <p:spTgt spid="11267">
                                            <p:txEl>
                                              <p:pRg st="8" end="8"/>
                                            </p:txEl>
                                          </p:spTgt>
                                        </p:tgtEl>
                                        <p:attrNameLst>
                                          <p:attrName>ppt_x</p:attrName>
                                        </p:attrNameLst>
                                      </p:cBhvr>
                                      <p:tavLst>
                                        <p:tav tm="0">
                                          <p:val>
                                            <p:strVal val="1+#ppt_w/2"/>
                                          </p:val>
                                        </p:tav>
                                        <p:tav tm="100000">
                                          <p:val>
                                            <p:strVal val="#ppt_x"/>
                                          </p:val>
                                        </p:tav>
                                      </p:tavLst>
                                    </p:anim>
                                    <p:anim calcmode="lin" valueType="num">
                                      <p:cBhvr additive="base">
                                        <p:cTn id="46" dur="1000" fill="hold"/>
                                        <p:tgtEl>
                                          <p:spTgt spid="11267">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34818" name="AutoShape 2"/>
          <p:cNvSpPr>
            <a:spLocks noChangeArrowheads="1"/>
          </p:cNvSpPr>
          <p:nvPr/>
        </p:nvSpPr>
        <p:spPr bwMode="auto">
          <a:xfrm>
            <a:off x="5410200" y="1143000"/>
            <a:ext cx="3429000" cy="2971800"/>
          </a:xfrm>
          <a:prstGeom prst="irregularSeal1">
            <a:avLst/>
          </a:prstGeom>
          <a:gradFill rotWithShape="1">
            <a:gsLst>
              <a:gs pos="0">
                <a:schemeClr val="accent2"/>
              </a:gs>
              <a:gs pos="100000">
                <a:srgbClr val="0000FF"/>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2"/>
            </a:extrusionClr>
          </a:sp3d>
        </p:spPr>
        <p:txBody>
          <a:bodyPr wrap="none" anchor="ctr">
            <a:flatTx/>
          </a:bodyPr>
          <a:lstStyle/>
          <a:p>
            <a:endParaRPr lang="en-US"/>
          </a:p>
        </p:txBody>
      </p:sp>
      <p:sp>
        <p:nvSpPr>
          <p:cNvPr id="34819" name="Rectangle 3"/>
          <p:cNvSpPr>
            <a:spLocks noGrp="1" noChangeArrowheads="1"/>
          </p:cNvSpPr>
          <p:nvPr>
            <p:ph type="title"/>
          </p:nvPr>
        </p:nvSpPr>
        <p:spPr/>
        <p:txBody>
          <a:bodyPr/>
          <a:lstStyle/>
          <a:p>
            <a:r>
              <a:rPr lang="en-US"/>
              <a:t>Analysing cont’</a:t>
            </a:r>
            <a:endParaRPr lang="en-AU"/>
          </a:p>
        </p:txBody>
      </p:sp>
      <p:sp>
        <p:nvSpPr>
          <p:cNvPr id="34820" name="Rectangle 4"/>
          <p:cNvSpPr>
            <a:spLocks noGrp="1" noChangeArrowheads="1"/>
          </p:cNvSpPr>
          <p:nvPr>
            <p:ph type="body" idx="1"/>
          </p:nvPr>
        </p:nvSpPr>
        <p:spPr>
          <a:xfrm>
            <a:off x="457200" y="1371600"/>
            <a:ext cx="3352800" cy="4525963"/>
          </a:xfrm>
        </p:spPr>
        <p:txBody>
          <a:bodyPr/>
          <a:lstStyle/>
          <a:p>
            <a:pPr>
              <a:lnSpc>
                <a:spcPct val="70000"/>
              </a:lnSpc>
            </a:pPr>
            <a:r>
              <a:rPr lang="en-US" sz="2400"/>
              <a:t>Distinguish</a:t>
            </a:r>
          </a:p>
          <a:p>
            <a:pPr>
              <a:lnSpc>
                <a:spcPct val="70000"/>
              </a:lnSpc>
            </a:pPr>
            <a:r>
              <a:rPr lang="en-US" sz="2400"/>
              <a:t>Question</a:t>
            </a:r>
          </a:p>
          <a:p>
            <a:pPr>
              <a:lnSpc>
                <a:spcPct val="70000"/>
              </a:lnSpc>
            </a:pPr>
            <a:r>
              <a:rPr lang="en-US" sz="2400"/>
              <a:t>Appraise</a:t>
            </a:r>
          </a:p>
          <a:p>
            <a:pPr>
              <a:lnSpc>
                <a:spcPct val="70000"/>
              </a:lnSpc>
            </a:pPr>
            <a:r>
              <a:rPr lang="en-US" sz="2400"/>
              <a:t>Experiment</a:t>
            </a:r>
          </a:p>
          <a:p>
            <a:pPr>
              <a:lnSpc>
                <a:spcPct val="70000"/>
              </a:lnSpc>
            </a:pPr>
            <a:r>
              <a:rPr lang="en-US" sz="2400"/>
              <a:t>Inspect</a:t>
            </a:r>
          </a:p>
          <a:p>
            <a:pPr>
              <a:lnSpc>
                <a:spcPct val="70000"/>
              </a:lnSpc>
            </a:pPr>
            <a:r>
              <a:rPr lang="en-US" sz="2400"/>
              <a:t>Examine</a:t>
            </a:r>
          </a:p>
          <a:p>
            <a:pPr>
              <a:lnSpc>
                <a:spcPct val="70000"/>
              </a:lnSpc>
            </a:pPr>
            <a:r>
              <a:rPr lang="en-US" sz="2400"/>
              <a:t>Probe</a:t>
            </a:r>
          </a:p>
          <a:p>
            <a:pPr>
              <a:lnSpc>
                <a:spcPct val="70000"/>
              </a:lnSpc>
            </a:pPr>
            <a:r>
              <a:rPr lang="en-US" sz="2400"/>
              <a:t>Separate</a:t>
            </a:r>
          </a:p>
          <a:p>
            <a:pPr>
              <a:lnSpc>
                <a:spcPct val="70000"/>
              </a:lnSpc>
            </a:pPr>
            <a:r>
              <a:rPr lang="en-US" sz="2400"/>
              <a:t>Inquire</a:t>
            </a:r>
          </a:p>
          <a:p>
            <a:pPr>
              <a:lnSpc>
                <a:spcPct val="70000"/>
              </a:lnSpc>
            </a:pPr>
            <a:r>
              <a:rPr lang="en-US" sz="2400"/>
              <a:t>Arrange</a:t>
            </a:r>
          </a:p>
          <a:p>
            <a:pPr>
              <a:lnSpc>
                <a:spcPct val="70000"/>
              </a:lnSpc>
            </a:pPr>
            <a:r>
              <a:rPr lang="en-US" sz="2400"/>
              <a:t>Investigate</a:t>
            </a:r>
          </a:p>
          <a:p>
            <a:pPr>
              <a:lnSpc>
                <a:spcPct val="70000"/>
              </a:lnSpc>
            </a:pPr>
            <a:r>
              <a:rPr lang="en-US" sz="2400"/>
              <a:t>Sift</a:t>
            </a:r>
          </a:p>
          <a:p>
            <a:pPr>
              <a:lnSpc>
                <a:spcPct val="70000"/>
              </a:lnSpc>
            </a:pPr>
            <a:r>
              <a:rPr lang="en-US" sz="2400"/>
              <a:t>Research</a:t>
            </a:r>
          </a:p>
          <a:p>
            <a:pPr>
              <a:lnSpc>
                <a:spcPct val="70000"/>
              </a:lnSpc>
            </a:pPr>
            <a:r>
              <a:rPr lang="en-US" sz="2400"/>
              <a:t>Calculate</a:t>
            </a:r>
          </a:p>
          <a:p>
            <a:pPr>
              <a:lnSpc>
                <a:spcPct val="70000"/>
              </a:lnSpc>
            </a:pPr>
            <a:r>
              <a:rPr lang="en-US" sz="2400"/>
              <a:t>Criticize </a:t>
            </a:r>
            <a:endParaRPr lang="en-AU" sz="2400"/>
          </a:p>
          <a:p>
            <a:endParaRPr lang="en-US" sz="2400"/>
          </a:p>
        </p:txBody>
      </p:sp>
      <p:sp>
        <p:nvSpPr>
          <p:cNvPr id="34821" name="Text Box 5"/>
          <p:cNvSpPr txBox="1">
            <a:spLocks noChangeArrowheads="1"/>
          </p:cNvSpPr>
          <p:nvPr/>
        </p:nvSpPr>
        <p:spPr bwMode="auto">
          <a:xfrm>
            <a:off x="2895600" y="1289050"/>
            <a:ext cx="4953000" cy="5568950"/>
          </a:xfrm>
          <a:prstGeom prst="rect">
            <a:avLst/>
          </a:prstGeom>
          <a:noFill/>
          <a:ln w="9525">
            <a:noFill/>
            <a:miter lim="800000"/>
            <a:headEnd/>
            <a:tailEnd/>
          </a:ln>
          <a:effectLst/>
        </p:spPr>
        <p:txBody>
          <a:bodyPr>
            <a:spAutoFit/>
          </a:bodyPr>
          <a:lstStyle/>
          <a:p>
            <a:pPr>
              <a:lnSpc>
                <a:spcPct val="90000"/>
              </a:lnSpc>
              <a:buFontTx/>
              <a:buChar char="•"/>
            </a:pPr>
            <a:r>
              <a:rPr lang="en-US" sz="2400">
                <a:solidFill>
                  <a:schemeClr val="accent2"/>
                </a:solidFill>
              </a:rPr>
              <a:t>  Compare</a:t>
            </a:r>
          </a:p>
          <a:p>
            <a:pPr>
              <a:lnSpc>
                <a:spcPct val="90000"/>
              </a:lnSpc>
              <a:buFontTx/>
              <a:buChar char="•"/>
            </a:pPr>
            <a:r>
              <a:rPr lang="en-US" sz="2400">
                <a:solidFill>
                  <a:schemeClr val="accent2"/>
                </a:solidFill>
              </a:rPr>
              <a:t>  Contrast</a:t>
            </a:r>
          </a:p>
          <a:p>
            <a:pPr>
              <a:lnSpc>
                <a:spcPct val="90000"/>
              </a:lnSpc>
              <a:buFontTx/>
              <a:buChar char="•"/>
            </a:pPr>
            <a:r>
              <a:rPr lang="en-US" sz="2400">
                <a:solidFill>
                  <a:schemeClr val="accent2"/>
                </a:solidFill>
              </a:rPr>
              <a:t>  Survey</a:t>
            </a:r>
          </a:p>
          <a:p>
            <a:pPr>
              <a:lnSpc>
                <a:spcPct val="90000"/>
              </a:lnSpc>
              <a:buFontTx/>
              <a:buChar char="•"/>
            </a:pPr>
            <a:r>
              <a:rPr lang="en-US" sz="2400">
                <a:solidFill>
                  <a:schemeClr val="accent2"/>
                </a:solidFill>
              </a:rPr>
              <a:t>  Detect</a:t>
            </a:r>
          </a:p>
          <a:p>
            <a:pPr>
              <a:lnSpc>
                <a:spcPct val="90000"/>
              </a:lnSpc>
              <a:buFontTx/>
              <a:buChar char="•"/>
            </a:pPr>
            <a:r>
              <a:rPr lang="en-US" sz="2400">
                <a:solidFill>
                  <a:schemeClr val="accent2"/>
                </a:solidFill>
              </a:rPr>
              <a:t>  Group</a:t>
            </a:r>
          </a:p>
          <a:p>
            <a:pPr>
              <a:lnSpc>
                <a:spcPct val="90000"/>
              </a:lnSpc>
              <a:buFontTx/>
              <a:buChar char="•"/>
            </a:pPr>
            <a:r>
              <a:rPr lang="en-US" sz="2400">
                <a:solidFill>
                  <a:schemeClr val="accent2"/>
                </a:solidFill>
              </a:rPr>
              <a:t>  Order</a:t>
            </a:r>
          </a:p>
          <a:p>
            <a:pPr>
              <a:lnSpc>
                <a:spcPct val="90000"/>
              </a:lnSpc>
              <a:buFontTx/>
              <a:buChar char="•"/>
            </a:pPr>
            <a:r>
              <a:rPr lang="en-US" sz="2400">
                <a:solidFill>
                  <a:schemeClr val="accent2"/>
                </a:solidFill>
              </a:rPr>
              <a:t>  Sequence</a:t>
            </a:r>
          </a:p>
          <a:p>
            <a:pPr>
              <a:lnSpc>
                <a:spcPct val="90000"/>
              </a:lnSpc>
              <a:buFontTx/>
              <a:buChar char="•"/>
            </a:pPr>
            <a:r>
              <a:rPr lang="en-US" sz="2400">
                <a:solidFill>
                  <a:schemeClr val="accent2"/>
                </a:solidFill>
              </a:rPr>
              <a:t>  Test</a:t>
            </a:r>
          </a:p>
          <a:p>
            <a:pPr>
              <a:lnSpc>
                <a:spcPct val="90000"/>
              </a:lnSpc>
              <a:buFontTx/>
              <a:buChar char="•"/>
            </a:pPr>
            <a:r>
              <a:rPr lang="en-US" sz="2400">
                <a:solidFill>
                  <a:schemeClr val="accent2"/>
                </a:solidFill>
              </a:rPr>
              <a:t>  Debate</a:t>
            </a:r>
          </a:p>
          <a:p>
            <a:pPr>
              <a:lnSpc>
                <a:spcPct val="90000"/>
              </a:lnSpc>
              <a:buFontTx/>
              <a:buChar char="•"/>
            </a:pPr>
            <a:r>
              <a:rPr lang="en-US" sz="2400">
                <a:solidFill>
                  <a:schemeClr val="accent2"/>
                </a:solidFill>
              </a:rPr>
              <a:t>  Analyse</a:t>
            </a:r>
          </a:p>
          <a:p>
            <a:pPr>
              <a:lnSpc>
                <a:spcPct val="90000"/>
              </a:lnSpc>
              <a:buFontTx/>
              <a:buChar char="•"/>
            </a:pPr>
            <a:r>
              <a:rPr lang="en-US" sz="2400">
                <a:solidFill>
                  <a:schemeClr val="accent2"/>
                </a:solidFill>
              </a:rPr>
              <a:t>  Diagram</a:t>
            </a:r>
          </a:p>
          <a:p>
            <a:pPr>
              <a:lnSpc>
                <a:spcPct val="90000"/>
              </a:lnSpc>
              <a:buFontTx/>
              <a:buChar char="•"/>
            </a:pPr>
            <a:r>
              <a:rPr lang="en-US" sz="2400">
                <a:solidFill>
                  <a:schemeClr val="accent2"/>
                </a:solidFill>
              </a:rPr>
              <a:t>  Relate</a:t>
            </a:r>
          </a:p>
          <a:p>
            <a:pPr>
              <a:lnSpc>
                <a:spcPct val="90000"/>
              </a:lnSpc>
              <a:buFontTx/>
              <a:buChar char="•"/>
            </a:pPr>
            <a:r>
              <a:rPr lang="en-US" sz="2400">
                <a:solidFill>
                  <a:schemeClr val="accent2"/>
                </a:solidFill>
              </a:rPr>
              <a:t>  Dissect</a:t>
            </a:r>
          </a:p>
          <a:p>
            <a:pPr>
              <a:lnSpc>
                <a:spcPct val="90000"/>
              </a:lnSpc>
              <a:buFontTx/>
              <a:buChar char="•"/>
            </a:pPr>
            <a:r>
              <a:rPr lang="en-US" sz="2400">
                <a:solidFill>
                  <a:schemeClr val="accent2"/>
                </a:solidFill>
              </a:rPr>
              <a:t>  Categorise</a:t>
            </a:r>
          </a:p>
          <a:p>
            <a:pPr>
              <a:lnSpc>
                <a:spcPct val="90000"/>
              </a:lnSpc>
              <a:buFontTx/>
              <a:buChar char="•"/>
            </a:pPr>
            <a:r>
              <a:rPr lang="en-US" sz="2400">
                <a:solidFill>
                  <a:schemeClr val="accent2"/>
                </a:solidFill>
              </a:rPr>
              <a:t>  Discriminate </a:t>
            </a:r>
          </a:p>
          <a:p>
            <a:pPr>
              <a:spcBef>
                <a:spcPct val="50000"/>
              </a:spcBef>
            </a:pPr>
            <a:endParaRPr lang="en-AU" sz="2400"/>
          </a:p>
        </p:txBody>
      </p:sp>
      <p:sp>
        <p:nvSpPr>
          <p:cNvPr id="34822" name="Text Box 6"/>
          <p:cNvSpPr txBox="1">
            <a:spLocks noChangeArrowheads="1"/>
          </p:cNvSpPr>
          <p:nvPr/>
        </p:nvSpPr>
        <p:spPr bwMode="auto">
          <a:xfrm>
            <a:off x="6096000" y="1981200"/>
            <a:ext cx="2133600" cy="1190625"/>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Breaking information down into its component elements</a:t>
            </a:r>
            <a:endParaRPr lang="en-AU">
              <a:solidFill>
                <a:schemeClr val="bg1"/>
              </a:solidFill>
            </a:endParaRPr>
          </a:p>
        </p:txBody>
      </p:sp>
      <p:sp>
        <p:nvSpPr>
          <p:cNvPr id="34823" name="Text Box 7"/>
          <p:cNvSpPr txBox="1">
            <a:spLocks noChangeArrowheads="1"/>
          </p:cNvSpPr>
          <p:nvPr/>
        </p:nvSpPr>
        <p:spPr bwMode="auto">
          <a:xfrm>
            <a:off x="5257800" y="4191000"/>
            <a:ext cx="3429000" cy="2933700"/>
          </a:xfrm>
          <a:prstGeom prst="rect">
            <a:avLst/>
          </a:prstGeom>
          <a:noFill/>
          <a:ln w="9525">
            <a:noFill/>
            <a:miter lim="800000"/>
            <a:headEnd/>
            <a:tailEnd/>
          </a:ln>
          <a:effectLst/>
        </p:spPr>
        <p:txBody>
          <a:bodyPr>
            <a:spAutoFit/>
          </a:bodyPr>
          <a:lstStyle/>
          <a:p>
            <a:pPr algn="ctr">
              <a:spcBef>
                <a:spcPct val="50000"/>
              </a:spcBef>
            </a:pPr>
            <a:r>
              <a:rPr lang="en-US" sz="2400" b="1" i="1">
                <a:solidFill>
                  <a:srgbClr val="FFFF00"/>
                </a:solidFill>
              </a:rPr>
              <a:t>Products include</a:t>
            </a:r>
            <a:r>
              <a:rPr lang="en-US">
                <a:solidFill>
                  <a:srgbClr val="FFFF00"/>
                </a:solidFill>
              </a:rPr>
              <a:t>:</a:t>
            </a:r>
          </a:p>
          <a:p>
            <a:pPr>
              <a:spcBef>
                <a:spcPct val="50000"/>
              </a:spcBef>
              <a:buFontTx/>
              <a:buChar char="•"/>
            </a:pPr>
            <a:r>
              <a:rPr lang="en-US">
                <a:solidFill>
                  <a:schemeClr val="accent2"/>
                </a:solidFill>
              </a:rPr>
              <a:t> Graph</a:t>
            </a:r>
          </a:p>
          <a:p>
            <a:pPr>
              <a:spcBef>
                <a:spcPct val="50000"/>
              </a:spcBef>
              <a:buFontTx/>
              <a:buChar char="•"/>
            </a:pPr>
            <a:r>
              <a:rPr lang="en-US">
                <a:solidFill>
                  <a:schemeClr val="accent2"/>
                </a:solidFill>
              </a:rPr>
              <a:t> Spreadsheet</a:t>
            </a:r>
          </a:p>
          <a:p>
            <a:pPr>
              <a:spcBef>
                <a:spcPct val="50000"/>
              </a:spcBef>
              <a:buFontTx/>
              <a:buChar char="•"/>
            </a:pPr>
            <a:r>
              <a:rPr lang="en-US">
                <a:solidFill>
                  <a:schemeClr val="accent2"/>
                </a:solidFill>
              </a:rPr>
              <a:t> Checklist</a:t>
            </a:r>
          </a:p>
          <a:p>
            <a:pPr>
              <a:spcBef>
                <a:spcPct val="50000"/>
              </a:spcBef>
              <a:buFontTx/>
              <a:buChar char="•"/>
            </a:pPr>
            <a:r>
              <a:rPr lang="en-US">
                <a:solidFill>
                  <a:schemeClr val="accent2"/>
                </a:solidFill>
              </a:rPr>
              <a:t> Chart</a:t>
            </a:r>
          </a:p>
          <a:p>
            <a:pPr>
              <a:spcBef>
                <a:spcPct val="50000"/>
              </a:spcBef>
              <a:buFontTx/>
              <a:buChar char="•"/>
            </a:pPr>
            <a:r>
              <a:rPr lang="en-US">
                <a:solidFill>
                  <a:schemeClr val="accent2"/>
                </a:solidFill>
              </a:rPr>
              <a:t> Outline </a:t>
            </a:r>
          </a:p>
          <a:p>
            <a:pPr>
              <a:spcBef>
                <a:spcPct val="50000"/>
              </a:spcBef>
            </a:pPr>
            <a:endParaRPr lang="en-AU">
              <a:solidFill>
                <a:schemeClr val="accent2"/>
              </a:solidFill>
            </a:endParaRPr>
          </a:p>
        </p:txBody>
      </p:sp>
      <p:sp>
        <p:nvSpPr>
          <p:cNvPr id="34824" name="Text Box 8"/>
          <p:cNvSpPr txBox="1">
            <a:spLocks noChangeArrowheads="1"/>
          </p:cNvSpPr>
          <p:nvPr/>
        </p:nvSpPr>
        <p:spPr bwMode="auto">
          <a:xfrm>
            <a:off x="7239000" y="4343400"/>
            <a:ext cx="1905000" cy="2767013"/>
          </a:xfrm>
          <a:prstGeom prst="rect">
            <a:avLst/>
          </a:prstGeom>
          <a:noFill/>
          <a:ln w="9525">
            <a:noFill/>
            <a:miter lim="800000"/>
            <a:headEnd/>
            <a:tailEnd/>
          </a:ln>
          <a:effectLst/>
        </p:spPr>
        <p:txBody>
          <a:bodyPr>
            <a:spAutoFit/>
          </a:bodyPr>
          <a:lstStyle/>
          <a:p>
            <a:pPr>
              <a:spcBef>
                <a:spcPct val="50000"/>
              </a:spcBef>
            </a:pPr>
            <a:endParaRPr lang="en-US" sz="1600">
              <a:solidFill>
                <a:schemeClr val="accent2"/>
              </a:solidFill>
            </a:endParaRPr>
          </a:p>
          <a:p>
            <a:pPr>
              <a:spcBef>
                <a:spcPct val="50000"/>
              </a:spcBef>
              <a:buFontTx/>
              <a:buChar char="•"/>
            </a:pPr>
            <a:r>
              <a:rPr lang="en-US">
                <a:solidFill>
                  <a:schemeClr val="accent2"/>
                </a:solidFill>
              </a:rPr>
              <a:t> Survey</a:t>
            </a:r>
          </a:p>
          <a:p>
            <a:pPr>
              <a:spcBef>
                <a:spcPct val="50000"/>
              </a:spcBef>
              <a:buFontTx/>
              <a:buChar char="•"/>
            </a:pPr>
            <a:r>
              <a:rPr lang="en-US">
                <a:solidFill>
                  <a:schemeClr val="accent2"/>
                </a:solidFill>
              </a:rPr>
              <a:t> Database</a:t>
            </a:r>
          </a:p>
          <a:p>
            <a:pPr>
              <a:spcBef>
                <a:spcPct val="50000"/>
              </a:spcBef>
              <a:buFontTx/>
              <a:buChar char="•"/>
            </a:pPr>
            <a:r>
              <a:rPr lang="en-US">
                <a:solidFill>
                  <a:schemeClr val="accent2"/>
                </a:solidFill>
              </a:rPr>
              <a:t> Mobile</a:t>
            </a:r>
          </a:p>
          <a:p>
            <a:pPr>
              <a:spcBef>
                <a:spcPct val="50000"/>
              </a:spcBef>
              <a:buFontTx/>
              <a:buChar char="•"/>
            </a:pPr>
            <a:r>
              <a:rPr lang="en-US">
                <a:solidFill>
                  <a:schemeClr val="accent2"/>
                </a:solidFill>
              </a:rPr>
              <a:t> Abstract</a:t>
            </a:r>
          </a:p>
          <a:p>
            <a:pPr>
              <a:spcBef>
                <a:spcPct val="50000"/>
              </a:spcBef>
              <a:buFontTx/>
              <a:buChar char="•"/>
            </a:pPr>
            <a:r>
              <a:rPr lang="en-US">
                <a:solidFill>
                  <a:schemeClr val="accent2"/>
                </a:solidFill>
              </a:rPr>
              <a:t> Report </a:t>
            </a:r>
            <a:r>
              <a:rPr lang="en-US" sz="1600">
                <a:solidFill>
                  <a:schemeClr val="accent2"/>
                </a:solidFill>
              </a:rPr>
              <a:t> </a:t>
            </a:r>
          </a:p>
          <a:p>
            <a:pPr>
              <a:spcBef>
                <a:spcPct val="50000"/>
              </a:spcBef>
            </a:pPr>
            <a:endParaRPr lang="en-AU" sz="1600">
              <a:solidFill>
                <a:schemeClr val="accent2"/>
              </a:solidFill>
            </a:endParaRPr>
          </a:p>
        </p:txBody>
      </p:sp>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afterEffect">
                                  <p:stCondLst>
                                    <p:cond delay="0"/>
                                  </p:stCondLst>
                                  <p:childTnLst>
                                    <p:animScale>
                                      <p:cBhvr>
                                        <p:cTn id="6" dur="2000" fill="hold"/>
                                        <p:tgtEl>
                                          <p:spTgt spid="34818"/>
                                        </p:tgtEl>
                                      </p:cBhvr>
                                      <p:by x="150000" y="150000"/>
                                    </p:animScale>
                                  </p:childTnLst>
                                </p:cTn>
                              </p:par>
                            </p:childTnLst>
                          </p:cTn>
                        </p:par>
                        <p:par>
                          <p:cTn id="7" fill="hold">
                            <p:stCondLst>
                              <p:cond delay="2000"/>
                            </p:stCondLst>
                            <p:childTnLst>
                              <p:par>
                                <p:cTn id="8" presetID="6" presetClass="emph" presetSubtype="0" fill="hold" grpId="0" nodeType="afterEffect">
                                  <p:stCondLst>
                                    <p:cond delay="0"/>
                                  </p:stCondLst>
                                  <p:childTnLst>
                                    <p:animScale>
                                      <p:cBhvr>
                                        <p:cTn id="9" dur="2000" fill="hold"/>
                                        <p:tgtEl>
                                          <p:spTgt spid="3482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nimBg="1"/>
      <p:bldP spid="348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p:txBody>
          <a:bodyPr/>
          <a:lstStyle/>
          <a:p>
            <a:pPr>
              <a:buFontTx/>
              <a:buNone/>
            </a:pPr>
            <a:r>
              <a:rPr lang="en-AU" sz="5400" b="1" i="1"/>
              <a:t>The mind is not a vessel to be filled, but a fire to be ignited.</a:t>
            </a:r>
            <a:br>
              <a:rPr lang="en-AU" sz="5400" b="1" i="1"/>
            </a:br>
            <a:r>
              <a:rPr lang="en-AU" sz="4000" b="1" i="1"/>
              <a:t/>
            </a:r>
            <a:br>
              <a:rPr lang="en-AU" sz="4000" b="1" i="1"/>
            </a:br>
            <a:endParaRPr lang="en-AU" sz="4000" b="1" i="1"/>
          </a:p>
          <a:p>
            <a:pPr algn="r">
              <a:buFontTx/>
              <a:buNone/>
            </a:pPr>
            <a:r>
              <a:rPr lang="en-AU" sz="3600" b="1" i="1"/>
              <a:t>(Plutarch)</a:t>
            </a:r>
            <a:br>
              <a:rPr lang="en-AU" sz="3600" b="1" i="1"/>
            </a:br>
            <a:endParaRPr lang="en-AU" sz="3600" b="1" i="1"/>
          </a:p>
        </p:txBody>
      </p:sp>
    </p:spTree>
  </p:cSld>
  <p:clrMapOvr>
    <a:masterClrMapping/>
  </p:clrMapOvr>
  <p:transition spd="slow">
    <p:cover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4000"/>
              <a:t>Classroom Roles for Analysing</a:t>
            </a:r>
            <a:endParaRPr lang="en-AU" sz="4000"/>
          </a:p>
        </p:txBody>
      </p:sp>
      <p:sp>
        <p:nvSpPr>
          <p:cNvPr id="29699" name="Rectangle 3"/>
          <p:cNvSpPr>
            <a:spLocks noGrp="1" noChangeArrowheads="1"/>
          </p:cNvSpPr>
          <p:nvPr>
            <p:ph type="body" sz="half" idx="1"/>
          </p:nvPr>
        </p:nvSpPr>
        <p:spPr/>
        <p:txBody>
          <a:bodyPr/>
          <a:lstStyle/>
          <a:p>
            <a:pPr>
              <a:lnSpc>
                <a:spcPct val="80000"/>
              </a:lnSpc>
              <a:buFontTx/>
              <a:buNone/>
            </a:pPr>
            <a:r>
              <a:rPr lang="en-US" sz="2000" b="1" u="sng"/>
              <a:t>Teacher roles</a:t>
            </a:r>
          </a:p>
          <a:p>
            <a:pPr>
              <a:lnSpc>
                <a:spcPct val="80000"/>
              </a:lnSpc>
              <a:buFontTx/>
              <a:buNone/>
            </a:pPr>
            <a:endParaRPr lang="en-US" sz="2000" b="1"/>
          </a:p>
          <a:p>
            <a:pPr>
              <a:lnSpc>
                <a:spcPct val="80000"/>
              </a:lnSpc>
            </a:pPr>
            <a:r>
              <a:rPr lang="en-US" sz="2000" b="1"/>
              <a:t>Probes</a:t>
            </a:r>
          </a:p>
          <a:p>
            <a:pPr>
              <a:lnSpc>
                <a:spcPct val="80000"/>
              </a:lnSpc>
            </a:pPr>
            <a:r>
              <a:rPr lang="en-US" sz="2000" b="1"/>
              <a:t>Guides</a:t>
            </a:r>
          </a:p>
          <a:p>
            <a:pPr>
              <a:lnSpc>
                <a:spcPct val="80000"/>
              </a:lnSpc>
            </a:pPr>
            <a:r>
              <a:rPr lang="en-US" sz="2000" b="1"/>
              <a:t>Observes</a:t>
            </a:r>
          </a:p>
          <a:p>
            <a:pPr>
              <a:lnSpc>
                <a:spcPct val="80000"/>
              </a:lnSpc>
            </a:pPr>
            <a:r>
              <a:rPr lang="en-US" sz="2000" b="1"/>
              <a:t>Evaluates</a:t>
            </a:r>
          </a:p>
          <a:p>
            <a:pPr>
              <a:lnSpc>
                <a:spcPct val="80000"/>
              </a:lnSpc>
            </a:pPr>
            <a:r>
              <a:rPr lang="en-US" sz="2000" b="1"/>
              <a:t>Acts as a resource</a:t>
            </a:r>
          </a:p>
          <a:p>
            <a:pPr>
              <a:lnSpc>
                <a:spcPct val="80000"/>
              </a:lnSpc>
            </a:pPr>
            <a:r>
              <a:rPr lang="en-US" sz="2000" b="1"/>
              <a:t>Questions</a:t>
            </a:r>
          </a:p>
          <a:p>
            <a:pPr>
              <a:lnSpc>
                <a:spcPct val="80000"/>
              </a:lnSpc>
            </a:pPr>
            <a:r>
              <a:rPr lang="en-US" sz="2000" b="1"/>
              <a:t>Organises</a:t>
            </a:r>
          </a:p>
          <a:p>
            <a:pPr>
              <a:lnSpc>
                <a:spcPct val="80000"/>
              </a:lnSpc>
            </a:pPr>
            <a:r>
              <a:rPr lang="en-US" sz="2000" b="1"/>
              <a:t>Dissects</a:t>
            </a:r>
            <a:r>
              <a:rPr lang="en-US" sz="1800" b="1"/>
              <a:t>  </a:t>
            </a:r>
            <a:endParaRPr lang="en-AU" sz="1800" b="1"/>
          </a:p>
        </p:txBody>
      </p:sp>
      <p:sp>
        <p:nvSpPr>
          <p:cNvPr id="29700" name="Rectangle 4"/>
          <p:cNvSpPr>
            <a:spLocks noGrp="1" noChangeArrowheads="1"/>
          </p:cNvSpPr>
          <p:nvPr>
            <p:ph type="body" sz="half" idx="2"/>
          </p:nvPr>
        </p:nvSpPr>
        <p:spPr/>
        <p:txBody>
          <a:bodyPr/>
          <a:lstStyle/>
          <a:p>
            <a:pPr>
              <a:lnSpc>
                <a:spcPct val="80000"/>
              </a:lnSpc>
              <a:buFontTx/>
              <a:buNone/>
            </a:pPr>
            <a:r>
              <a:rPr lang="en-US" sz="2000" b="1" u="sng"/>
              <a:t>Student roles</a:t>
            </a:r>
          </a:p>
          <a:p>
            <a:pPr>
              <a:lnSpc>
                <a:spcPct val="80000"/>
              </a:lnSpc>
              <a:buFontTx/>
              <a:buNone/>
            </a:pPr>
            <a:endParaRPr lang="en-US" sz="2000" b="1"/>
          </a:p>
          <a:p>
            <a:pPr>
              <a:lnSpc>
                <a:spcPct val="80000"/>
              </a:lnSpc>
            </a:pPr>
            <a:r>
              <a:rPr lang="en-US" sz="2000" b="1"/>
              <a:t>Discusses</a:t>
            </a:r>
          </a:p>
          <a:p>
            <a:pPr>
              <a:lnSpc>
                <a:spcPct val="80000"/>
              </a:lnSpc>
            </a:pPr>
            <a:r>
              <a:rPr lang="en-US" sz="2000" b="1"/>
              <a:t>Uncovers</a:t>
            </a:r>
          </a:p>
          <a:p>
            <a:pPr>
              <a:lnSpc>
                <a:spcPct val="80000"/>
              </a:lnSpc>
            </a:pPr>
            <a:r>
              <a:rPr lang="en-US" sz="2000" b="1"/>
              <a:t>Argues</a:t>
            </a:r>
          </a:p>
          <a:p>
            <a:pPr>
              <a:lnSpc>
                <a:spcPct val="80000"/>
              </a:lnSpc>
            </a:pPr>
            <a:r>
              <a:rPr lang="en-US" sz="2000" b="1"/>
              <a:t>Debates</a:t>
            </a:r>
          </a:p>
          <a:p>
            <a:pPr>
              <a:lnSpc>
                <a:spcPct val="80000"/>
              </a:lnSpc>
            </a:pPr>
            <a:r>
              <a:rPr lang="en-US" sz="2000" b="1"/>
              <a:t>Thinks deeply</a:t>
            </a:r>
          </a:p>
          <a:p>
            <a:pPr>
              <a:lnSpc>
                <a:spcPct val="80000"/>
              </a:lnSpc>
            </a:pPr>
            <a:r>
              <a:rPr lang="en-US" sz="2000" b="1"/>
              <a:t>Tests</a:t>
            </a:r>
          </a:p>
          <a:p>
            <a:pPr>
              <a:lnSpc>
                <a:spcPct val="80000"/>
              </a:lnSpc>
            </a:pPr>
            <a:r>
              <a:rPr lang="en-US" sz="2000" b="1"/>
              <a:t>Examines</a:t>
            </a:r>
          </a:p>
          <a:p>
            <a:pPr>
              <a:lnSpc>
                <a:spcPct val="80000"/>
              </a:lnSpc>
            </a:pPr>
            <a:r>
              <a:rPr lang="en-US" sz="2000" b="1"/>
              <a:t>Questions</a:t>
            </a:r>
          </a:p>
          <a:p>
            <a:pPr>
              <a:lnSpc>
                <a:spcPct val="80000"/>
              </a:lnSpc>
            </a:pPr>
            <a:r>
              <a:rPr lang="en-US" sz="2000" b="1"/>
              <a:t>Calculates</a:t>
            </a:r>
          </a:p>
          <a:p>
            <a:pPr>
              <a:lnSpc>
                <a:spcPct val="80000"/>
              </a:lnSpc>
            </a:pPr>
            <a:r>
              <a:rPr lang="en-US" sz="2000" b="1"/>
              <a:t>Investigates</a:t>
            </a:r>
          </a:p>
          <a:p>
            <a:pPr>
              <a:lnSpc>
                <a:spcPct val="80000"/>
              </a:lnSpc>
            </a:pPr>
            <a:r>
              <a:rPr lang="en-US" sz="2000" b="1"/>
              <a:t>Inquires</a:t>
            </a:r>
          </a:p>
          <a:p>
            <a:pPr>
              <a:lnSpc>
                <a:spcPct val="80000"/>
              </a:lnSpc>
            </a:pPr>
            <a:r>
              <a:rPr lang="en-US" sz="2000" b="1"/>
              <a:t>Active participant </a:t>
            </a:r>
            <a:endParaRPr lang="en-AU" sz="2000" b="1"/>
          </a:p>
        </p:txBody>
      </p:sp>
    </p:spTree>
  </p:cSld>
  <p:clrMapOvr>
    <a:masterClrMapping/>
  </p:clrMapOvr>
  <p:transition spd="slow">
    <p:cover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z="4000"/>
              <a:t>Analysing: </a:t>
            </a:r>
            <a:r>
              <a:rPr lang="en-AU" sz="4000"/>
              <a:t>Potential Activities and Products</a:t>
            </a:r>
          </a:p>
        </p:txBody>
      </p:sp>
      <p:sp>
        <p:nvSpPr>
          <p:cNvPr id="49155" name="Rectangle 3"/>
          <p:cNvSpPr>
            <a:spLocks noGrp="1" noChangeArrowheads="1"/>
          </p:cNvSpPr>
          <p:nvPr>
            <p:ph type="body" idx="1"/>
          </p:nvPr>
        </p:nvSpPr>
        <p:spPr>
          <a:xfrm>
            <a:off x="304800" y="1524000"/>
            <a:ext cx="8534400" cy="4525963"/>
          </a:xfrm>
        </p:spPr>
        <p:txBody>
          <a:bodyPr/>
          <a:lstStyle/>
          <a:p>
            <a:pPr>
              <a:lnSpc>
                <a:spcPct val="80000"/>
              </a:lnSpc>
            </a:pPr>
            <a:r>
              <a:rPr lang="en-AU" sz="2000"/>
              <a:t>Use a Venn Diagram to show how two topics are the same and different</a:t>
            </a:r>
          </a:p>
          <a:p>
            <a:pPr>
              <a:lnSpc>
                <a:spcPct val="80000"/>
              </a:lnSpc>
            </a:pPr>
            <a:r>
              <a:rPr lang="en-AU" sz="2000"/>
              <a:t>Design a questionnaire to gather information.</a:t>
            </a:r>
          </a:p>
          <a:p>
            <a:pPr>
              <a:lnSpc>
                <a:spcPct val="80000"/>
              </a:lnSpc>
            </a:pPr>
            <a:r>
              <a:rPr lang="en-AU" sz="2000"/>
              <a:t>Survey classmates to find out what they think about a particular topic. Analyse the results.</a:t>
            </a:r>
          </a:p>
          <a:p>
            <a:pPr>
              <a:lnSpc>
                <a:spcPct val="80000"/>
              </a:lnSpc>
            </a:pPr>
            <a:r>
              <a:rPr lang="en-AU" sz="2000"/>
              <a:t>Make a flow chart to show the critical stages.</a:t>
            </a:r>
          </a:p>
          <a:p>
            <a:pPr>
              <a:lnSpc>
                <a:spcPct val="80000"/>
              </a:lnSpc>
            </a:pPr>
            <a:r>
              <a:rPr lang="en-AU" sz="2000"/>
              <a:t>Classify the actions of the characters in the book</a:t>
            </a:r>
          </a:p>
          <a:p>
            <a:pPr>
              <a:lnSpc>
                <a:spcPct val="80000"/>
              </a:lnSpc>
            </a:pPr>
            <a:r>
              <a:rPr lang="en-AU" sz="2000"/>
              <a:t>Create a sociogram from the narrative</a:t>
            </a:r>
          </a:p>
          <a:p>
            <a:pPr>
              <a:lnSpc>
                <a:spcPct val="80000"/>
              </a:lnSpc>
            </a:pPr>
            <a:r>
              <a:rPr lang="en-AU" sz="2000"/>
              <a:t>Construct a graph to illustrate selected information.</a:t>
            </a:r>
          </a:p>
          <a:p>
            <a:pPr>
              <a:lnSpc>
                <a:spcPct val="80000"/>
              </a:lnSpc>
            </a:pPr>
            <a:r>
              <a:rPr lang="en-AU" sz="2000"/>
              <a:t>Make a family tree showing relationships.</a:t>
            </a:r>
          </a:p>
          <a:p>
            <a:pPr>
              <a:lnSpc>
                <a:spcPct val="80000"/>
              </a:lnSpc>
            </a:pPr>
            <a:r>
              <a:rPr lang="en-AU" sz="2000"/>
              <a:t>Devise a roleplay about the study area.</a:t>
            </a:r>
          </a:p>
          <a:p>
            <a:pPr>
              <a:lnSpc>
                <a:spcPct val="80000"/>
              </a:lnSpc>
            </a:pPr>
            <a:r>
              <a:rPr lang="en-AU" sz="2000"/>
              <a:t>Write a biography of a person studied.</a:t>
            </a:r>
          </a:p>
          <a:p>
            <a:pPr>
              <a:lnSpc>
                <a:spcPct val="80000"/>
              </a:lnSpc>
            </a:pPr>
            <a:r>
              <a:rPr lang="en-AU" sz="2000"/>
              <a:t>Prepare a report about the area of study.</a:t>
            </a:r>
          </a:p>
          <a:p>
            <a:pPr>
              <a:lnSpc>
                <a:spcPct val="80000"/>
              </a:lnSpc>
            </a:pPr>
            <a:r>
              <a:rPr lang="en-US" sz="2000"/>
              <a:t>Conduct an investigation to produce information to support a view.</a:t>
            </a:r>
          </a:p>
          <a:p>
            <a:pPr>
              <a:lnSpc>
                <a:spcPct val="80000"/>
              </a:lnSpc>
            </a:pPr>
            <a:r>
              <a:rPr lang="en-US" sz="2000"/>
              <a:t>Review a work of art in terms of form, colour and texture.</a:t>
            </a:r>
          </a:p>
          <a:p>
            <a:pPr>
              <a:lnSpc>
                <a:spcPct val="80000"/>
              </a:lnSpc>
            </a:pPr>
            <a:r>
              <a:rPr lang="en-US" sz="2000"/>
              <a:t>Draw a graph</a:t>
            </a:r>
          </a:p>
          <a:p>
            <a:pPr>
              <a:lnSpc>
                <a:spcPct val="80000"/>
              </a:lnSpc>
            </a:pPr>
            <a:r>
              <a:rPr lang="en-US" sz="2000"/>
              <a:t>Complete a Decision Making Matrix to help you decide which breakfast cereal to purchase</a:t>
            </a:r>
          </a:p>
          <a:p>
            <a:pPr>
              <a:lnSpc>
                <a:spcPct val="80000"/>
              </a:lnSpc>
            </a:pPr>
            <a:endParaRPr lang="en-AU" sz="2000"/>
          </a:p>
        </p:txBody>
      </p:sp>
    </p:spTree>
  </p:cSld>
  <p:clrMapOvr>
    <a:masterClrMapping/>
  </p:clrMapOvr>
  <p:transition spd="slow">
    <p:cover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AU" sz="4800"/>
              <a:t>Evaluating</a:t>
            </a:r>
            <a:r>
              <a:rPr lang="en-AU" sz="4000"/>
              <a:t/>
            </a:r>
            <a:br>
              <a:rPr lang="en-AU" sz="4000"/>
            </a:br>
            <a:endParaRPr lang="en-AU" sz="4000"/>
          </a:p>
        </p:txBody>
      </p:sp>
      <p:sp>
        <p:nvSpPr>
          <p:cNvPr id="12291" name="Rectangle 3"/>
          <p:cNvSpPr>
            <a:spLocks noGrp="1" noChangeArrowheads="1"/>
          </p:cNvSpPr>
          <p:nvPr>
            <p:ph type="body" idx="1"/>
          </p:nvPr>
        </p:nvSpPr>
        <p:spPr>
          <a:xfrm>
            <a:off x="228600" y="1143000"/>
            <a:ext cx="8915400" cy="4525963"/>
          </a:xfrm>
        </p:spPr>
        <p:txBody>
          <a:bodyPr/>
          <a:lstStyle/>
          <a:p>
            <a:pPr>
              <a:buFontTx/>
              <a:buNone/>
            </a:pPr>
            <a:r>
              <a:rPr lang="en-US"/>
              <a:t>The learner makes decisions based on in-depth reflection, criticism and assessment.</a:t>
            </a:r>
            <a:endParaRPr lang="en-AU"/>
          </a:p>
          <a:p>
            <a:pPr lvl="1"/>
            <a:r>
              <a:rPr lang="en-AU" sz="2400"/>
              <a:t>Checking</a:t>
            </a:r>
          </a:p>
          <a:p>
            <a:pPr lvl="1"/>
            <a:r>
              <a:rPr lang="en-AU" sz="2400"/>
              <a:t>Hypothesising</a:t>
            </a:r>
          </a:p>
          <a:p>
            <a:pPr lvl="1"/>
            <a:r>
              <a:rPr lang="en-AU" sz="2400"/>
              <a:t>Critiquing</a:t>
            </a:r>
          </a:p>
          <a:p>
            <a:pPr lvl="1"/>
            <a:r>
              <a:rPr lang="en-AU" sz="2400"/>
              <a:t>Experimenting</a:t>
            </a:r>
          </a:p>
          <a:p>
            <a:pPr lvl="1"/>
            <a:r>
              <a:rPr lang="en-AU" sz="2400"/>
              <a:t>Judging</a:t>
            </a:r>
          </a:p>
          <a:p>
            <a:pPr lvl="1"/>
            <a:r>
              <a:rPr lang="en-AU" sz="2400"/>
              <a:t>Testing</a:t>
            </a:r>
          </a:p>
          <a:p>
            <a:pPr lvl="1"/>
            <a:r>
              <a:rPr lang="en-AU" sz="2400"/>
              <a:t>Detecting</a:t>
            </a:r>
          </a:p>
          <a:p>
            <a:pPr lvl="1"/>
            <a:r>
              <a:rPr lang="en-AU" sz="2400"/>
              <a:t>Monitoring</a:t>
            </a:r>
          </a:p>
          <a:p>
            <a:pPr>
              <a:buFontTx/>
              <a:buNone/>
            </a:pPr>
            <a:r>
              <a:rPr lang="en-AU" sz="2800"/>
              <a:t>  </a:t>
            </a:r>
            <a:r>
              <a:rPr lang="en-AU"/>
              <a:t>Can you justify a decision or course of action?</a:t>
            </a:r>
          </a:p>
        </p:txBody>
      </p:sp>
      <p:pic>
        <p:nvPicPr>
          <p:cNvPr id="12292" name="Picture 4" descr="j0197591"/>
          <p:cNvPicPr>
            <a:picLocks noChangeAspect="1" noChangeArrowheads="1"/>
          </p:cNvPicPr>
          <p:nvPr/>
        </p:nvPicPr>
        <p:blipFill>
          <a:blip r:embed="rId2" cstate="print"/>
          <a:srcRect/>
          <a:stretch>
            <a:fillRect/>
          </a:stretch>
        </p:blipFill>
        <p:spPr bwMode="auto">
          <a:xfrm>
            <a:off x="5867400" y="2209800"/>
            <a:ext cx="2706688" cy="3314700"/>
          </a:xfrm>
          <a:prstGeom prst="rect">
            <a:avLst/>
          </a:prstGeom>
          <a:noFill/>
          <a:ln w="9525">
            <a:noFill/>
            <a:miter lim="800000"/>
            <a:headEnd/>
            <a:tailEnd/>
          </a:ln>
        </p:spPr>
      </p:pic>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2290"/>
                                        </p:tgtEl>
                                        <p:attrNameLst>
                                          <p:attrName>r</p:attrName>
                                        </p:attrNameLst>
                                      </p:cBhvr>
                                    </p:animRot>
                                  </p:childTnLst>
                                </p:cTn>
                              </p:par>
                            </p:childTnLst>
                          </p:cTn>
                        </p:par>
                        <p:par>
                          <p:cTn id="7" fill="hold">
                            <p:stCondLst>
                              <p:cond delay="2000"/>
                            </p:stCondLst>
                            <p:childTnLst>
                              <p:par>
                                <p:cTn id="8" presetID="2" presetClass="entr" presetSubtype="3" fill="hold" nodeType="after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 calcmode="lin" valueType="num">
                                      <p:cBhvr additive="base">
                                        <p:cTn id="10" dur="1000" fill="hold"/>
                                        <p:tgtEl>
                                          <p:spTgt spid="12291">
                                            <p:txEl>
                                              <p:pRg st="1" end="1"/>
                                            </p:txEl>
                                          </p:spTgt>
                                        </p:tgtEl>
                                        <p:attrNameLst>
                                          <p:attrName>ppt_x</p:attrName>
                                        </p:attrNameLst>
                                      </p:cBhvr>
                                      <p:tavLst>
                                        <p:tav tm="0">
                                          <p:val>
                                            <p:strVal val="1+#ppt_w/2"/>
                                          </p:val>
                                        </p:tav>
                                        <p:tav tm="100000">
                                          <p:val>
                                            <p:strVal val="#ppt_x"/>
                                          </p:val>
                                        </p:tav>
                                      </p:tavLst>
                                    </p:anim>
                                    <p:anim calcmode="lin" valueType="num">
                                      <p:cBhvr additive="base">
                                        <p:cTn id="11" dur="1000" fill="hold"/>
                                        <p:tgtEl>
                                          <p:spTgt spid="12291">
                                            <p:txEl>
                                              <p:pRg st="1" end="1"/>
                                            </p:txEl>
                                          </p:spTgt>
                                        </p:tgtEl>
                                        <p:attrNameLst>
                                          <p:attrName>ppt_y</p:attrName>
                                        </p:attrNameLst>
                                      </p:cBhvr>
                                      <p:tavLst>
                                        <p:tav tm="0">
                                          <p:val>
                                            <p:strVal val="0-#ppt_h/2"/>
                                          </p:val>
                                        </p:tav>
                                        <p:tav tm="100000">
                                          <p:val>
                                            <p:strVal val="#ppt_y"/>
                                          </p:val>
                                        </p:tav>
                                      </p:tavLst>
                                    </p:anim>
                                  </p:childTnLst>
                                </p:cTn>
                              </p:par>
                            </p:childTnLst>
                          </p:cTn>
                        </p:par>
                        <p:par>
                          <p:cTn id="12" fill="hold">
                            <p:stCondLst>
                              <p:cond delay="3000"/>
                            </p:stCondLst>
                            <p:childTnLst>
                              <p:par>
                                <p:cTn id="13" presetID="2" presetClass="entr" presetSubtype="3" fill="hold" nodeType="after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 calcmode="lin" valueType="num">
                                      <p:cBhvr additive="base">
                                        <p:cTn id="15" dur="1000" fill="hold"/>
                                        <p:tgtEl>
                                          <p:spTgt spid="12291">
                                            <p:txEl>
                                              <p:pRg st="2" end="2"/>
                                            </p:txEl>
                                          </p:spTgt>
                                        </p:tgtEl>
                                        <p:attrNameLst>
                                          <p:attrName>ppt_x</p:attrName>
                                        </p:attrNameLst>
                                      </p:cBhvr>
                                      <p:tavLst>
                                        <p:tav tm="0">
                                          <p:val>
                                            <p:strVal val="1+#ppt_w/2"/>
                                          </p:val>
                                        </p:tav>
                                        <p:tav tm="100000">
                                          <p:val>
                                            <p:strVal val="#ppt_x"/>
                                          </p:val>
                                        </p:tav>
                                      </p:tavLst>
                                    </p:anim>
                                    <p:anim calcmode="lin" valueType="num">
                                      <p:cBhvr additive="base">
                                        <p:cTn id="16" dur="1000" fill="hold"/>
                                        <p:tgtEl>
                                          <p:spTgt spid="12291">
                                            <p:txEl>
                                              <p:pRg st="2" end="2"/>
                                            </p:txEl>
                                          </p:spTgt>
                                        </p:tgtEl>
                                        <p:attrNameLst>
                                          <p:attrName>ppt_y</p:attrName>
                                        </p:attrNameLst>
                                      </p:cBhvr>
                                      <p:tavLst>
                                        <p:tav tm="0">
                                          <p:val>
                                            <p:strVal val="0-#ppt_h/2"/>
                                          </p:val>
                                        </p:tav>
                                        <p:tav tm="100000">
                                          <p:val>
                                            <p:strVal val="#ppt_y"/>
                                          </p:val>
                                        </p:tav>
                                      </p:tavLst>
                                    </p:anim>
                                  </p:childTnLst>
                                </p:cTn>
                              </p:par>
                            </p:childTnLst>
                          </p:cTn>
                        </p:par>
                        <p:par>
                          <p:cTn id="17" fill="hold">
                            <p:stCondLst>
                              <p:cond delay="4000"/>
                            </p:stCondLst>
                            <p:childTnLst>
                              <p:par>
                                <p:cTn id="18" presetID="2" presetClass="entr" presetSubtype="3" fill="hold" nodeType="afterEffect">
                                  <p:stCondLst>
                                    <p:cond delay="0"/>
                                  </p:stCondLst>
                                  <p:childTnLst>
                                    <p:set>
                                      <p:cBhvr>
                                        <p:cTn id="19" dur="1" fill="hold">
                                          <p:stCondLst>
                                            <p:cond delay="0"/>
                                          </p:stCondLst>
                                        </p:cTn>
                                        <p:tgtEl>
                                          <p:spTgt spid="12291">
                                            <p:txEl>
                                              <p:pRg st="3" end="3"/>
                                            </p:txEl>
                                          </p:spTgt>
                                        </p:tgtEl>
                                        <p:attrNameLst>
                                          <p:attrName>style.visibility</p:attrName>
                                        </p:attrNameLst>
                                      </p:cBhvr>
                                      <p:to>
                                        <p:strVal val="visible"/>
                                      </p:to>
                                    </p:set>
                                    <p:anim calcmode="lin" valueType="num">
                                      <p:cBhvr additive="base">
                                        <p:cTn id="20" dur="1000" fill="hold"/>
                                        <p:tgtEl>
                                          <p:spTgt spid="12291">
                                            <p:txEl>
                                              <p:pRg st="3" end="3"/>
                                            </p:txEl>
                                          </p:spTgt>
                                        </p:tgtEl>
                                        <p:attrNameLst>
                                          <p:attrName>ppt_x</p:attrName>
                                        </p:attrNameLst>
                                      </p:cBhvr>
                                      <p:tavLst>
                                        <p:tav tm="0">
                                          <p:val>
                                            <p:strVal val="1+#ppt_w/2"/>
                                          </p:val>
                                        </p:tav>
                                        <p:tav tm="100000">
                                          <p:val>
                                            <p:strVal val="#ppt_x"/>
                                          </p:val>
                                        </p:tav>
                                      </p:tavLst>
                                    </p:anim>
                                    <p:anim calcmode="lin" valueType="num">
                                      <p:cBhvr additive="base">
                                        <p:cTn id="21" dur="1000" fill="hold"/>
                                        <p:tgtEl>
                                          <p:spTgt spid="12291">
                                            <p:txEl>
                                              <p:pRg st="3" end="3"/>
                                            </p:txEl>
                                          </p:spTgt>
                                        </p:tgtEl>
                                        <p:attrNameLst>
                                          <p:attrName>ppt_y</p:attrName>
                                        </p:attrNameLst>
                                      </p:cBhvr>
                                      <p:tavLst>
                                        <p:tav tm="0">
                                          <p:val>
                                            <p:strVal val="0-#ppt_h/2"/>
                                          </p:val>
                                        </p:tav>
                                        <p:tav tm="100000">
                                          <p:val>
                                            <p:strVal val="#ppt_y"/>
                                          </p:val>
                                        </p:tav>
                                      </p:tavLst>
                                    </p:anim>
                                  </p:childTnLst>
                                </p:cTn>
                              </p:par>
                            </p:childTnLst>
                          </p:cTn>
                        </p:par>
                        <p:par>
                          <p:cTn id="22" fill="hold">
                            <p:stCondLst>
                              <p:cond delay="5000"/>
                            </p:stCondLst>
                            <p:childTnLst>
                              <p:par>
                                <p:cTn id="23" presetID="2" presetClass="entr" presetSubtype="3" fill="hold" nodeType="afterEffect">
                                  <p:stCondLst>
                                    <p:cond delay="0"/>
                                  </p:stCondLst>
                                  <p:childTnLst>
                                    <p:set>
                                      <p:cBhvr>
                                        <p:cTn id="24" dur="1" fill="hold">
                                          <p:stCondLst>
                                            <p:cond delay="0"/>
                                          </p:stCondLst>
                                        </p:cTn>
                                        <p:tgtEl>
                                          <p:spTgt spid="12291">
                                            <p:txEl>
                                              <p:pRg st="4" end="4"/>
                                            </p:txEl>
                                          </p:spTgt>
                                        </p:tgtEl>
                                        <p:attrNameLst>
                                          <p:attrName>style.visibility</p:attrName>
                                        </p:attrNameLst>
                                      </p:cBhvr>
                                      <p:to>
                                        <p:strVal val="visible"/>
                                      </p:to>
                                    </p:set>
                                    <p:anim calcmode="lin" valueType="num">
                                      <p:cBhvr additive="base">
                                        <p:cTn id="25" dur="1000" fill="hold"/>
                                        <p:tgtEl>
                                          <p:spTgt spid="12291">
                                            <p:txEl>
                                              <p:pRg st="4" end="4"/>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12291">
                                            <p:txEl>
                                              <p:pRg st="4" end="4"/>
                                            </p:txEl>
                                          </p:spTgt>
                                        </p:tgtEl>
                                        <p:attrNameLst>
                                          <p:attrName>ppt_y</p:attrName>
                                        </p:attrNameLst>
                                      </p:cBhvr>
                                      <p:tavLst>
                                        <p:tav tm="0">
                                          <p:val>
                                            <p:strVal val="0-#ppt_h/2"/>
                                          </p:val>
                                        </p:tav>
                                        <p:tav tm="100000">
                                          <p:val>
                                            <p:strVal val="#ppt_y"/>
                                          </p:val>
                                        </p:tav>
                                      </p:tavLst>
                                    </p:anim>
                                  </p:childTnLst>
                                </p:cTn>
                              </p:par>
                            </p:childTnLst>
                          </p:cTn>
                        </p:par>
                        <p:par>
                          <p:cTn id="27" fill="hold">
                            <p:stCondLst>
                              <p:cond delay="6000"/>
                            </p:stCondLst>
                            <p:childTnLst>
                              <p:par>
                                <p:cTn id="28" presetID="2" presetClass="entr" presetSubtype="3" fill="hold" nodeType="afterEffect">
                                  <p:stCondLst>
                                    <p:cond delay="0"/>
                                  </p:stCondLst>
                                  <p:childTnLst>
                                    <p:set>
                                      <p:cBhvr>
                                        <p:cTn id="29" dur="1" fill="hold">
                                          <p:stCondLst>
                                            <p:cond delay="0"/>
                                          </p:stCondLst>
                                        </p:cTn>
                                        <p:tgtEl>
                                          <p:spTgt spid="12291">
                                            <p:txEl>
                                              <p:pRg st="5" end="5"/>
                                            </p:txEl>
                                          </p:spTgt>
                                        </p:tgtEl>
                                        <p:attrNameLst>
                                          <p:attrName>style.visibility</p:attrName>
                                        </p:attrNameLst>
                                      </p:cBhvr>
                                      <p:to>
                                        <p:strVal val="visible"/>
                                      </p:to>
                                    </p:set>
                                    <p:anim calcmode="lin" valueType="num">
                                      <p:cBhvr additive="base">
                                        <p:cTn id="30" dur="1000" fill="hold"/>
                                        <p:tgtEl>
                                          <p:spTgt spid="12291">
                                            <p:txEl>
                                              <p:pRg st="5" end="5"/>
                                            </p:txEl>
                                          </p:spTgt>
                                        </p:tgtEl>
                                        <p:attrNameLst>
                                          <p:attrName>ppt_x</p:attrName>
                                        </p:attrNameLst>
                                      </p:cBhvr>
                                      <p:tavLst>
                                        <p:tav tm="0">
                                          <p:val>
                                            <p:strVal val="1+#ppt_w/2"/>
                                          </p:val>
                                        </p:tav>
                                        <p:tav tm="100000">
                                          <p:val>
                                            <p:strVal val="#ppt_x"/>
                                          </p:val>
                                        </p:tav>
                                      </p:tavLst>
                                    </p:anim>
                                    <p:anim calcmode="lin" valueType="num">
                                      <p:cBhvr additive="base">
                                        <p:cTn id="31" dur="1000" fill="hold"/>
                                        <p:tgtEl>
                                          <p:spTgt spid="12291">
                                            <p:txEl>
                                              <p:pRg st="5" end="5"/>
                                            </p:txEl>
                                          </p:spTgt>
                                        </p:tgtEl>
                                        <p:attrNameLst>
                                          <p:attrName>ppt_y</p:attrName>
                                        </p:attrNameLst>
                                      </p:cBhvr>
                                      <p:tavLst>
                                        <p:tav tm="0">
                                          <p:val>
                                            <p:strVal val="0-#ppt_h/2"/>
                                          </p:val>
                                        </p:tav>
                                        <p:tav tm="100000">
                                          <p:val>
                                            <p:strVal val="#ppt_y"/>
                                          </p:val>
                                        </p:tav>
                                      </p:tavLst>
                                    </p:anim>
                                  </p:childTnLst>
                                </p:cTn>
                              </p:par>
                            </p:childTnLst>
                          </p:cTn>
                        </p:par>
                        <p:par>
                          <p:cTn id="32" fill="hold">
                            <p:stCondLst>
                              <p:cond delay="7000"/>
                            </p:stCondLst>
                            <p:childTnLst>
                              <p:par>
                                <p:cTn id="33" presetID="2" presetClass="entr" presetSubtype="3" fill="hold" nodeType="afterEffect">
                                  <p:stCondLst>
                                    <p:cond delay="0"/>
                                  </p:stCondLst>
                                  <p:childTnLst>
                                    <p:set>
                                      <p:cBhvr>
                                        <p:cTn id="34" dur="1" fill="hold">
                                          <p:stCondLst>
                                            <p:cond delay="0"/>
                                          </p:stCondLst>
                                        </p:cTn>
                                        <p:tgtEl>
                                          <p:spTgt spid="12291">
                                            <p:txEl>
                                              <p:pRg st="6" end="6"/>
                                            </p:txEl>
                                          </p:spTgt>
                                        </p:tgtEl>
                                        <p:attrNameLst>
                                          <p:attrName>style.visibility</p:attrName>
                                        </p:attrNameLst>
                                      </p:cBhvr>
                                      <p:to>
                                        <p:strVal val="visible"/>
                                      </p:to>
                                    </p:set>
                                    <p:anim calcmode="lin" valueType="num">
                                      <p:cBhvr additive="base">
                                        <p:cTn id="35" dur="1000" fill="hold"/>
                                        <p:tgtEl>
                                          <p:spTgt spid="12291">
                                            <p:txEl>
                                              <p:pRg st="6" end="6"/>
                                            </p:txEl>
                                          </p:spTgt>
                                        </p:tgtEl>
                                        <p:attrNameLst>
                                          <p:attrName>ppt_x</p:attrName>
                                        </p:attrNameLst>
                                      </p:cBhvr>
                                      <p:tavLst>
                                        <p:tav tm="0">
                                          <p:val>
                                            <p:strVal val="1+#ppt_w/2"/>
                                          </p:val>
                                        </p:tav>
                                        <p:tav tm="100000">
                                          <p:val>
                                            <p:strVal val="#ppt_x"/>
                                          </p:val>
                                        </p:tav>
                                      </p:tavLst>
                                    </p:anim>
                                    <p:anim calcmode="lin" valueType="num">
                                      <p:cBhvr additive="base">
                                        <p:cTn id="36" dur="1000" fill="hold"/>
                                        <p:tgtEl>
                                          <p:spTgt spid="12291">
                                            <p:txEl>
                                              <p:pRg st="6" end="6"/>
                                            </p:txEl>
                                          </p:spTgt>
                                        </p:tgtEl>
                                        <p:attrNameLst>
                                          <p:attrName>ppt_y</p:attrName>
                                        </p:attrNameLst>
                                      </p:cBhvr>
                                      <p:tavLst>
                                        <p:tav tm="0">
                                          <p:val>
                                            <p:strVal val="0-#ppt_h/2"/>
                                          </p:val>
                                        </p:tav>
                                        <p:tav tm="100000">
                                          <p:val>
                                            <p:strVal val="#ppt_y"/>
                                          </p:val>
                                        </p:tav>
                                      </p:tavLst>
                                    </p:anim>
                                  </p:childTnLst>
                                </p:cTn>
                              </p:par>
                            </p:childTnLst>
                          </p:cTn>
                        </p:par>
                        <p:par>
                          <p:cTn id="37" fill="hold">
                            <p:stCondLst>
                              <p:cond delay="8000"/>
                            </p:stCondLst>
                            <p:childTnLst>
                              <p:par>
                                <p:cTn id="38" presetID="2" presetClass="entr" presetSubtype="3" fill="hold" nodeType="afterEffect">
                                  <p:stCondLst>
                                    <p:cond delay="0"/>
                                  </p:stCondLst>
                                  <p:childTnLst>
                                    <p:set>
                                      <p:cBhvr>
                                        <p:cTn id="39" dur="1" fill="hold">
                                          <p:stCondLst>
                                            <p:cond delay="0"/>
                                          </p:stCondLst>
                                        </p:cTn>
                                        <p:tgtEl>
                                          <p:spTgt spid="12291">
                                            <p:txEl>
                                              <p:pRg st="7" end="7"/>
                                            </p:txEl>
                                          </p:spTgt>
                                        </p:tgtEl>
                                        <p:attrNameLst>
                                          <p:attrName>style.visibility</p:attrName>
                                        </p:attrNameLst>
                                      </p:cBhvr>
                                      <p:to>
                                        <p:strVal val="visible"/>
                                      </p:to>
                                    </p:set>
                                    <p:anim calcmode="lin" valueType="num">
                                      <p:cBhvr additive="base">
                                        <p:cTn id="40" dur="1000" fill="hold"/>
                                        <p:tgtEl>
                                          <p:spTgt spid="12291">
                                            <p:txEl>
                                              <p:pRg st="7" end="7"/>
                                            </p:txEl>
                                          </p:spTgt>
                                        </p:tgtEl>
                                        <p:attrNameLst>
                                          <p:attrName>ppt_x</p:attrName>
                                        </p:attrNameLst>
                                      </p:cBhvr>
                                      <p:tavLst>
                                        <p:tav tm="0">
                                          <p:val>
                                            <p:strVal val="1+#ppt_w/2"/>
                                          </p:val>
                                        </p:tav>
                                        <p:tav tm="100000">
                                          <p:val>
                                            <p:strVal val="#ppt_x"/>
                                          </p:val>
                                        </p:tav>
                                      </p:tavLst>
                                    </p:anim>
                                    <p:anim calcmode="lin" valueType="num">
                                      <p:cBhvr additive="base">
                                        <p:cTn id="41" dur="1000" fill="hold"/>
                                        <p:tgtEl>
                                          <p:spTgt spid="12291">
                                            <p:txEl>
                                              <p:pRg st="7" end="7"/>
                                            </p:txEl>
                                          </p:spTgt>
                                        </p:tgtEl>
                                        <p:attrNameLst>
                                          <p:attrName>ppt_y</p:attrName>
                                        </p:attrNameLst>
                                      </p:cBhvr>
                                      <p:tavLst>
                                        <p:tav tm="0">
                                          <p:val>
                                            <p:strVal val="0-#ppt_h/2"/>
                                          </p:val>
                                        </p:tav>
                                        <p:tav tm="100000">
                                          <p:val>
                                            <p:strVal val="#ppt_y"/>
                                          </p:val>
                                        </p:tav>
                                      </p:tavLst>
                                    </p:anim>
                                  </p:childTnLst>
                                </p:cTn>
                              </p:par>
                            </p:childTnLst>
                          </p:cTn>
                        </p:par>
                        <p:par>
                          <p:cTn id="42" fill="hold">
                            <p:stCondLst>
                              <p:cond delay="9000"/>
                            </p:stCondLst>
                            <p:childTnLst>
                              <p:par>
                                <p:cTn id="43" presetID="2" presetClass="entr" presetSubtype="3" fill="hold" nodeType="afterEffect">
                                  <p:stCondLst>
                                    <p:cond delay="0"/>
                                  </p:stCondLst>
                                  <p:childTnLst>
                                    <p:set>
                                      <p:cBhvr>
                                        <p:cTn id="44" dur="1" fill="hold">
                                          <p:stCondLst>
                                            <p:cond delay="0"/>
                                          </p:stCondLst>
                                        </p:cTn>
                                        <p:tgtEl>
                                          <p:spTgt spid="12291">
                                            <p:txEl>
                                              <p:pRg st="8" end="8"/>
                                            </p:txEl>
                                          </p:spTgt>
                                        </p:tgtEl>
                                        <p:attrNameLst>
                                          <p:attrName>style.visibility</p:attrName>
                                        </p:attrNameLst>
                                      </p:cBhvr>
                                      <p:to>
                                        <p:strVal val="visible"/>
                                      </p:to>
                                    </p:set>
                                    <p:anim calcmode="lin" valueType="num">
                                      <p:cBhvr additive="base">
                                        <p:cTn id="45" dur="1000" fill="hold"/>
                                        <p:tgtEl>
                                          <p:spTgt spid="12291">
                                            <p:txEl>
                                              <p:pRg st="8" end="8"/>
                                            </p:txEl>
                                          </p:spTgt>
                                        </p:tgtEl>
                                        <p:attrNameLst>
                                          <p:attrName>ppt_x</p:attrName>
                                        </p:attrNameLst>
                                      </p:cBhvr>
                                      <p:tavLst>
                                        <p:tav tm="0">
                                          <p:val>
                                            <p:strVal val="1+#ppt_w/2"/>
                                          </p:val>
                                        </p:tav>
                                        <p:tav tm="100000">
                                          <p:val>
                                            <p:strVal val="#ppt_x"/>
                                          </p:val>
                                        </p:tav>
                                      </p:tavLst>
                                    </p:anim>
                                    <p:anim calcmode="lin" valueType="num">
                                      <p:cBhvr additive="base">
                                        <p:cTn id="46" dur="1000" fill="hold"/>
                                        <p:tgtEl>
                                          <p:spTgt spid="12291">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35842" name="AutoShape 2"/>
          <p:cNvSpPr>
            <a:spLocks noChangeArrowheads="1"/>
          </p:cNvSpPr>
          <p:nvPr/>
        </p:nvSpPr>
        <p:spPr bwMode="auto">
          <a:xfrm>
            <a:off x="5410200" y="1143000"/>
            <a:ext cx="3429000" cy="2971800"/>
          </a:xfrm>
          <a:prstGeom prst="irregularSeal1">
            <a:avLst/>
          </a:prstGeom>
          <a:gradFill rotWithShape="1">
            <a:gsLst>
              <a:gs pos="0">
                <a:schemeClr val="accent2"/>
              </a:gs>
              <a:gs pos="100000">
                <a:srgbClr val="0000FF"/>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2"/>
            </a:extrusionClr>
          </a:sp3d>
        </p:spPr>
        <p:txBody>
          <a:bodyPr wrap="none" anchor="ctr">
            <a:flatTx/>
          </a:bodyPr>
          <a:lstStyle/>
          <a:p>
            <a:endParaRPr lang="en-US"/>
          </a:p>
        </p:txBody>
      </p:sp>
      <p:sp>
        <p:nvSpPr>
          <p:cNvPr id="35843" name="Rectangle 3"/>
          <p:cNvSpPr>
            <a:spLocks noGrp="1" noChangeArrowheads="1"/>
          </p:cNvSpPr>
          <p:nvPr>
            <p:ph type="title"/>
          </p:nvPr>
        </p:nvSpPr>
        <p:spPr/>
        <p:txBody>
          <a:bodyPr/>
          <a:lstStyle/>
          <a:p>
            <a:r>
              <a:rPr lang="en-US"/>
              <a:t>Evaluating cont’</a:t>
            </a:r>
            <a:endParaRPr lang="en-AU"/>
          </a:p>
        </p:txBody>
      </p:sp>
      <p:sp>
        <p:nvSpPr>
          <p:cNvPr id="35844" name="Rectangle 4"/>
          <p:cNvSpPr>
            <a:spLocks noGrp="1" noChangeArrowheads="1"/>
          </p:cNvSpPr>
          <p:nvPr>
            <p:ph type="body" idx="1"/>
          </p:nvPr>
        </p:nvSpPr>
        <p:spPr>
          <a:xfrm>
            <a:off x="457200" y="1371600"/>
            <a:ext cx="3352800" cy="4525963"/>
          </a:xfrm>
        </p:spPr>
        <p:txBody>
          <a:bodyPr/>
          <a:lstStyle/>
          <a:p>
            <a:pPr>
              <a:lnSpc>
                <a:spcPct val="70000"/>
              </a:lnSpc>
            </a:pPr>
            <a:r>
              <a:rPr lang="en-US" sz="2400"/>
              <a:t>Judge</a:t>
            </a:r>
          </a:p>
          <a:p>
            <a:pPr>
              <a:lnSpc>
                <a:spcPct val="70000"/>
              </a:lnSpc>
            </a:pPr>
            <a:r>
              <a:rPr lang="en-US" sz="2400"/>
              <a:t>Rate</a:t>
            </a:r>
          </a:p>
          <a:p>
            <a:pPr>
              <a:lnSpc>
                <a:spcPct val="70000"/>
              </a:lnSpc>
            </a:pPr>
            <a:r>
              <a:rPr lang="en-US" sz="2400"/>
              <a:t>Validate</a:t>
            </a:r>
          </a:p>
          <a:p>
            <a:pPr>
              <a:lnSpc>
                <a:spcPct val="70000"/>
              </a:lnSpc>
            </a:pPr>
            <a:r>
              <a:rPr lang="en-US" sz="2400"/>
              <a:t>Predict</a:t>
            </a:r>
          </a:p>
          <a:p>
            <a:pPr>
              <a:lnSpc>
                <a:spcPct val="70000"/>
              </a:lnSpc>
            </a:pPr>
            <a:r>
              <a:rPr lang="en-US" sz="2400"/>
              <a:t>Assess</a:t>
            </a:r>
          </a:p>
          <a:p>
            <a:pPr>
              <a:lnSpc>
                <a:spcPct val="70000"/>
              </a:lnSpc>
            </a:pPr>
            <a:r>
              <a:rPr lang="en-US" sz="2400"/>
              <a:t>Score</a:t>
            </a:r>
          </a:p>
          <a:p>
            <a:pPr>
              <a:lnSpc>
                <a:spcPct val="70000"/>
              </a:lnSpc>
            </a:pPr>
            <a:r>
              <a:rPr lang="en-US" sz="2400"/>
              <a:t>Revise</a:t>
            </a:r>
          </a:p>
          <a:p>
            <a:pPr>
              <a:lnSpc>
                <a:spcPct val="70000"/>
              </a:lnSpc>
            </a:pPr>
            <a:r>
              <a:rPr lang="en-US" sz="2400"/>
              <a:t>Infer</a:t>
            </a:r>
          </a:p>
          <a:p>
            <a:pPr>
              <a:lnSpc>
                <a:spcPct val="70000"/>
              </a:lnSpc>
            </a:pPr>
            <a:r>
              <a:rPr lang="en-US" sz="2400"/>
              <a:t>Determine</a:t>
            </a:r>
          </a:p>
          <a:p>
            <a:pPr>
              <a:lnSpc>
                <a:spcPct val="70000"/>
              </a:lnSpc>
            </a:pPr>
            <a:r>
              <a:rPr lang="en-US" sz="2400"/>
              <a:t>Prioritise</a:t>
            </a:r>
          </a:p>
          <a:p>
            <a:pPr>
              <a:lnSpc>
                <a:spcPct val="70000"/>
              </a:lnSpc>
            </a:pPr>
            <a:r>
              <a:rPr lang="en-US" sz="2400"/>
              <a:t>Tell why</a:t>
            </a:r>
          </a:p>
          <a:p>
            <a:pPr>
              <a:lnSpc>
                <a:spcPct val="70000"/>
              </a:lnSpc>
            </a:pPr>
            <a:r>
              <a:rPr lang="en-US" sz="2400"/>
              <a:t>Compare</a:t>
            </a:r>
          </a:p>
          <a:p>
            <a:pPr>
              <a:lnSpc>
                <a:spcPct val="70000"/>
              </a:lnSpc>
            </a:pPr>
            <a:r>
              <a:rPr lang="en-US" sz="2400"/>
              <a:t>Evaluate</a:t>
            </a:r>
          </a:p>
          <a:p>
            <a:pPr>
              <a:lnSpc>
                <a:spcPct val="70000"/>
              </a:lnSpc>
            </a:pPr>
            <a:r>
              <a:rPr lang="en-US" sz="2400"/>
              <a:t>Defend</a:t>
            </a:r>
          </a:p>
          <a:p>
            <a:pPr>
              <a:lnSpc>
                <a:spcPct val="70000"/>
              </a:lnSpc>
            </a:pPr>
            <a:r>
              <a:rPr lang="en-US" sz="2400"/>
              <a:t>Select</a:t>
            </a:r>
          </a:p>
          <a:p>
            <a:pPr>
              <a:lnSpc>
                <a:spcPct val="70000"/>
              </a:lnSpc>
            </a:pPr>
            <a:r>
              <a:rPr lang="en-US" sz="2400"/>
              <a:t>Measure</a:t>
            </a:r>
            <a:endParaRPr lang="en-AU" sz="2400"/>
          </a:p>
          <a:p>
            <a:endParaRPr lang="en-US" sz="2400"/>
          </a:p>
        </p:txBody>
      </p:sp>
      <p:sp>
        <p:nvSpPr>
          <p:cNvPr id="35845" name="Text Box 5"/>
          <p:cNvSpPr txBox="1">
            <a:spLocks noChangeArrowheads="1"/>
          </p:cNvSpPr>
          <p:nvPr/>
        </p:nvSpPr>
        <p:spPr bwMode="auto">
          <a:xfrm>
            <a:off x="3200400" y="1371600"/>
            <a:ext cx="4953000" cy="5568950"/>
          </a:xfrm>
          <a:prstGeom prst="rect">
            <a:avLst/>
          </a:prstGeom>
          <a:noFill/>
          <a:ln w="9525">
            <a:noFill/>
            <a:miter lim="800000"/>
            <a:headEnd/>
            <a:tailEnd/>
          </a:ln>
          <a:effectLst/>
        </p:spPr>
        <p:txBody>
          <a:bodyPr>
            <a:spAutoFit/>
          </a:bodyPr>
          <a:lstStyle/>
          <a:p>
            <a:pPr>
              <a:lnSpc>
                <a:spcPct val="90000"/>
              </a:lnSpc>
              <a:buFontTx/>
              <a:buChar char="•"/>
            </a:pPr>
            <a:r>
              <a:rPr lang="en-US" sz="2400">
                <a:solidFill>
                  <a:schemeClr val="accent2"/>
                </a:solidFill>
              </a:rPr>
              <a:t>  Choose</a:t>
            </a:r>
          </a:p>
          <a:p>
            <a:pPr>
              <a:lnSpc>
                <a:spcPct val="90000"/>
              </a:lnSpc>
              <a:buFontTx/>
              <a:buChar char="•"/>
            </a:pPr>
            <a:r>
              <a:rPr lang="en-US" sz="2400">
                <a:solidFill>
                  <a:schemeClr val="accent2"/>
                </a:solidFill>
              </a:rPr>
              <a:t>  Conclude</a:t>
            </a:r>
          </a:p>
          <a:p>
            <a:pPr>
              <a:lnSpc>
                <a:spcPct val="90000"/>
              </a:lnSpc>
              <a:buFontTx/>
              <a:buChar char="•"/>
            </a:pPr>
            <a:r>
              <a:rPr lang="en-US" sz="2400">
                <a:solidFill>
                  <a:schemeClr val="accent2"/>
                </a:solidFill>
              </a:rPr>
              <a:t>  Deduce</a:t>
            </a:r>
          </a:p>
          <a:p>
            <a:pPr>
              <a:lnSpc>
                <a:spcPct val="90000"/>
              </a:lnSpc>
              <a:buFontTx/>
              <a:buChar char="•"/>
            </a:pPr>
            <a:r>
              <a:rPr lang="en-US" sz="2400">
                <a:solidFill>
                  <a:schemeClr val="accent2"/>
                </a:solidFill>
              </a:rPr>
              <a:t>  Debate</a:t>
            </a:r>
          </a:p>
          <a:p>
            <a:pPr>
              <a:lnSpc>
                <a:spcPct val="90000"/>
              </a:lnSpc>
              <a:buFontTx/>
              <a:buChar char="•"/>
            </a:pPr>
            <a:r>
              <a:rPr lang="en-US" sz="2400">
                <a:solidFill>
                  <a:schemeClr val="accent2"/>
                </a:solidFill>
              </a:rPr>
              <a:t>  Justify</a:t>
            </a:r>
          </a:p>
          <a:p>
            <a:pPr>
              <a:lnSpc>
                <a:spcPct val="90000"/>
              </a:lnSpc>
              <a:buFontTx/>
              <a:buChar char="•"/>
            </a:pPr>
            <a:r>
              <a:rPr lang="en-US" sz="2400">
                <a:solidFill>
                  <a:schemeClr val="accent2"/>
                </a:solidFill>
              </a:rPr>
              <a:t>  Recommend</a:t>
            </a:r>
          </a:p>
          <a:p>
            <a:pPr>
              <a:lnSpc>
                <a:spcPct val="90000"/>
              </a:lnSpc>
              <a:buFontTx/>
              <a:buChar char="•"/>
            </a:pPr>
            <a:r>
              <a:rPr lang="en-US" sz="2400">
                <a:solidFill>
                  <a:schemeClr val="accent2"/>
                </a:solidFill>
              </a:rPr>
              <a:t>  Discriminate</a:t>
            </a:r>
          </a:p>
          <a:p>
            <a:pPr>
              <a:lnSpc>
                <a:spcPct val="90000"/>
              </a:lnSpc>
              <a:buFontTx/>
              <a:buChar char="•"/>
            </a:pPr>
            <a:r>
              <a:rPr lang="en-US" sz="2400">
                <a:solidFill>
                  <a:schemeClr val="accent2"/>
                </a:solidFill>
              </a:rPr>
              <a:t>  Appraise</a:t>
            </a:r>
          </a:p>
          <a:p>
            <a:pPr>
              <a:lnSpc>
                <a:spcPct val="90000"/>
              </a:lnSpc>
              <a:buFontTx/>
              <a:buChar char="•"/>
            </a:pPr>
            <a:r>
              <a:rPr lang="en-US" sz="2400">
                <a:solidFill>
                  <a:schemeClr val="accent2"/>
                </a:solidFill>
              </a:rPr>
              <a:t>  Value</a:t>
            </a:r>
          </a:p>
          <a:p>
            <a:pPr>
              <a:lnSpc>
                <a:spcPct val="90000"/>
              </a:lnSpc>
              <a:buFontTx/>
              <a:buChar char="•"/>
            </a:pPr>
            <a:r>
              <a:rPr lang="en-US" sz="2400">
                <a:solidFill>
                  <a:schemeClr val="accent2"/>
                </a:solidFill>
              </a:rPr>
              <a:t>  Probe</a:t>
            </a:r>
          </a:p>
          <a:p>
            <a:pPr>
              <a:lnSpc>
                <a:spcPct val="90000"/>
              </a:lnSpc>
              <a:buFontTx/>
              <a:buChar char="•"/>
            </a:pPr>
            <a:r>
              <a:rPr lang="en-US" sz="2400">
                <a:solidFill>
                  <a:schemeClr val="accent2"/>
                </a:solidFill>
              </a:rPr>
              <a:t>  Argue</a:t>
            </a:r>
          </a:p>
          <a:p>
            <a:pPr>
              <a:lnSpc>
                <a:spcPct val="90000"/>
              </a:lnSpc>
              <a:buFontTx/>
              <a:buChar char="•"/>
            </a:pPr>
            <a:r>
              <a:rPr lang="en-US" sz="2400">
                <a:solidFill>
                  <a:schemeClr val="accent2"/>
                </a:solidFill>
              </a:rPr>
              <a:t>  Decide</a:t>
            </a:r>
          </a:p>
          <a:p>
            <a:pPr>
              <a:lnSpc>
                <a:spcPct val="90000"/>
              </a:lnSpc>
              <a:buFontTx/>
              <a:buChar char="•"/>
            </a:pPr>
            <a:r>
              <a:rPr lang="en-US" sz="2400">
                <a:solidFill>
                  <a:schemeClr val="accent2"/>
                </a:solidFill>
              </a:rPr>
              <a:t>  Criticise</a:t>
            </a:r>
          </a:p>
          <a:p>
            <a:pPr>
              <a:lnSpc>
                <a:spcPct val="90000"/>
              </a:lnSpc>
              <a:buFontTx/>
              <a:buChar char="•"/>
            </a:pPr>
            <a:r>
              <a:rPr lang="en-US" sz="2400">
                <a:solidFill>
                  <a:schemeClr val="accent2"/>
                </a:solidFill>
              </a:rPr>
              <a:t>  Rank</a:t>
            </a:r>
          </a:p>
          <a:p>
            <a:pPr>
              <a:lnSpc>
                <a:spcPct val="90000"/>
              </a:lnSpc>
              <a:buFontTx/>
              <a:buChar char="•"/>
            </a:pPr>
            <a:r>
              <a:rPr lang="en-US" sz="2400">
                <a:solidFill>
                  <a:schemeClr val="accent2"/>
                </a:solidFill>
              </a:rPr>
              <a:t>  Reject</a:t>
            </a:r>
          </a:p>
          <a:p>
            <a:pPr>
              <a:spcBef>
                <a:spcPct val="50000"/>
              </a:spcBef>
            </a:pPr>
            <a:endParaRPr lang="en-AU" sz="2400"/>
          </a:p>
        </p:txBody>
      </p:sp>
      <p:sp>
        <p:nvSpPr>
          <p:cNvPr id="35846" name="Text Box 6"/>
          <p:cNvSpPr txBox="1">
            <a:spLocks noChangeArrowheads="1"/>
          </p:cNvSpPr>
          <p:nvPr/>
        </p:nvSpPr>
        <p:spPr bwMode="auto">
          <a:xfrm>
            <a:off x="5867400" y="1828800"/>
            <a:ext cx="2590800" cy="1465263"/>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Judging the value of ideas, materials and methods by developing and applying standards and criteria.</a:t>
            </a:r>
            <a:endParaRPr lang="en-AU">
              <a:solidFill>
                <a:schemeClr val="bg1"/>
              </a:solidFill>
            </a:endParaRPr>
          </a:p>
        </p:txBody>
      </p:sp>
      <p:sp>
        <p:nvSpPr>
          <p:cNvPr id="35847" name="Text Box 7"/>
          <p:cNvSpPr txBox="1">
            <a:spLocks noChangeArrowheads="1"/>
          </p:cNvSpPr>
          <p:nvPr/>
        </p:nvSpPr>
        <p:spPr bwMode="auto">
          <a:xfrm>
            <a:off x="5257800" y="4191000"/>
            <a:ext cx="3429000" cy="2520950"/>
          </a:xfrm>
          <a:prstGeom prst="rect">
            <a:avLst/>
          </a:prstGeom>
          <a:noFill/>
          <a:ln w="9525">
            <a:noFill/>
            <a:miter lim="800000"/>
            <a:headEnd/>
            <a:tailEnd/>
          </a:ln>
          <a:effectLst/>
        </p:spPr>
        <p:txBody>
          <a:bodyPr>
            <a:spAutoFit/>
          </a:bodyPr>
          <a:lstStyle/>
          <a:p>
            <a:pPr algn="ctr">
              <a:spcBef>
                <a:spcPct val="50000"/>
              </a:spcBef>
            </a:pPr>
            <a:r>
              <a:rPr lang="en-US" sz="2400" b="1" i="1">
                <a:solidFill>
                  <a:srgbClr val="FFFF00"/>
                </a:solidFill>
              </a:rPr>
              <a:t>Products include</a:t>
            </a:r>
            <a:r>
              <a:rPr lang="en-US">
                <a:solidFill>
                  <a:srgbClr val="FFFF00"/>
                </a:solidFill>
              </a:rPr>
              <a:t>:</a:t>
            </a:r>
          </a:p>
          <a:p>
            <a:pPr>
              <a:spcBef>
                <a:spcPct val="50000"/>
              </a:spcBef>
              <a:buFontTx/>
              <a:buChar char="•"/>
            </a:pPr>
            <a:r>
              <a:rPr lang="en-US">
                <a:solidFill>
                  <a:schemeClr val="accent2"/>
                </a:solidFill>
              </a:rPr>
              <a:t> Debate</a:t>
            </a:r>
          </a:p>
          <a:p>
            <a:pPr>
              <a:spcBef>
                <a:spcPct val="50000"/>
              </a:spcBef>
              <a:buFontTx/>
              <a:buChar char="•"/>
            </a:pPr>
            <a:r>
              <a:rPr lang="en-US">
                <a:solidFill>
                  <a:schemeClr val="accent2"/>
                </a:solidFill>
              </a:rPr>
              <a:t> Panel</a:t>
            </a:r>
          </a:p>
          <a:p>
            <a:pPr>
              <a:spcBef>
                <a:spcPct val="50000"/>
              </a:spcBef>
              <a:buFontTx/>
              <a:buChar char="•"/>
            </a:pPr>
            <a:r>
              <a:rPr lang="en-US">
                <a:solidFill>
                  <a:schemeClr val="accent2"/>
                </a:solidFill>
              </a:rPr>
              <a:t> Report</a:t>
            </a:r>
          </a:p>
          <a:p>
            <a:pPr>
              <a:spcBef>
                <a:spcPct val="50000"/>
              </a:spcBef>
              <a:buFontTx/>
              <a:buChar char="•"/>
            </a:pPr>
            <a:r>
              <a:rPr lang="en-US">
                <a:solidFill>
                  <a:schemeClr val="accent2"/>
                </a:solidFill>
              </a:rPr>
              <a:t> Evaluation</a:t>
            </a:r>
          </a:p>
          <a:p>
            <a:pPr>
              <a:spcBef>
                <a:spcPct val="50000"/>
              </a:spcBef>
            </a:pPr>
            <a:endParaRPr lang="en-AU">
              <a:solidFill>
                <a:schemeClr val="accent2"/>
              </a:solidFill>
            </a:endParaRPr>
          </a:p>
        </p:txBody>
      </p:sp>
      <p:sp>
        <p:nvSpPr>
          <p:cNvPr id="35848" name="Text Box 8"/>
          <p:cNvSpPr txBox="1">
            <a:spLocks noChangeArrowheads="1"/>
          </p:cNvSpPr>
          <p:nvPr/>
        </p:nvSpPr>
        <p:spPr bwMode="auto">
          <a:xfrm>
            <a:off x="7239000" y="4343400"/>
            <a:ext cx="1905000" cy="2628900"/>
          </a:xfrm>
          <a:prstGeom prst="rect">
            <a:avLst/>
          </a:prstGeom>
          <a:noFill/>
          <a:ln w="9525">
            <a:noFill/>
            <a:miter lim="800000"/>
            <a:headEnd/>
            <a:tailEnd/>
          </a:ln>
          <a:effectLst/>
        </p:spPr>
        <p:txBody>
          <a:bodyPr>
            <a:spAutoFit/>
          </a:bodyPr>
          <a:lstStyle/>
          <a:p>
            <a:pPr>
              <a:spcBef>
                <a:spcPct val="50000"/>
              </a:spcBef>
            </a:pPr>
            <a:endParaRPr lang="en-US" sz="1600">
              <a:solidFill>
                <a:schemeClr val="accent2"/>
              </a:solidFill>
            </a:endParaRPr>
          </a:p>
          <a:p>
            <a:pPr>
              <a:spcBef>
                <a:spcPct val="50000"/>
              </a:spcBef>
              <a:buFontTx/>
              <a:buChar char="•"/>
            </a:pPr>
            <a:r>
              <a:rPr lang="en-US">
                <a:solidFill>
                  <a:schemeClr val="accent2"/>
                </a:solidFill>
              </a:rPr>
              <a:t> Investigation</a:t>
            </a:r>
          </a:p>
          <a:p>
            <a:pPr>
              <a:spcBef>
                <a:spcPct val="50000"/>
              </a:spcBef>
              <a:buFontTx/>
              <a:buChar char="•"/>
            </a:pPr>
            <a:r>
              <a:rPr lang="en-US">
                <a:solidFill>
                  <a:schemeClr val="accent2"/>
                </a:solidFill>
              </a:rPr>
              <a:t> Verdict</a:t>
            </a:r>
          </a:p>
          <a:p>
            <a:pPr>
              <a:spcBef>
                <a:spcPct val="50000"/>
              </a:spcBef>
              <a:buFontTx/>
              <a:buChar char="•"/>
            </a:pPr>
            <a:r>
              <a:rPr lang="en-US">
                <a:solidFill>
                  <a:schemeClr val="accent2"/>
                </a:solidFill>
              </a:rPr>
              <a:t> Conclusion</a:t>
            </a:r>
          </a:p>
          <a:p>
            <a:pPr>
              <a:spcBef>
                <a:spcPct val="50000"/>
              </a:spcBef>
              <a:buFontTx/>
              <a:buChar char="•"/>
            </a:pPr>
            <a:r>
              <a:rPr lang="en-US">
                <a:solidFill>
                  <a:schemeClr val="accent2"/>
                </a:solidFill>
              </a:rPr>
              <a:t>Persuasive speech</a:t>
            </a:r>
            <a:r>
              <a:rPr lang="en-US" sz="1600">
                <a:solidFill>
                  <a:schemeClr val="accent2"/>
                </a:solidFill>
              </a:rPr>
              <a:t> </a:t>
            </a:r>
          </a:p>
          <a:p>
            <a:pPr>
              <a:spcBef>
                <a:spcPct val="50000"/>
              </a:spcBef>
            </a:pPr>
            <a:endParaRPr lang="en-AU" sz="1600">
              <a:solidFill>
                <a:schemeClr val="accent2"/>
              </a:solidFill>
            </a:endParaRPr>
          </a:p>
        </p:txBody>
      </p:sp>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afterEffect">
                                  <p:stCondLst>
                                    <p:cond delay="0"/>
                                  </p:stCondLst>
                                  <p:childTnLst>
                                    <p:animScale>
                                      <p:cBhvr>
                                        <p:cTn id="6" dur="2000" fill="hold"/>
                                        <p:tgtEl>
                                          <p:spTgt spid="35842"/>
                                        </p:tgtEl>
                                      </p:cBhvr>
                                      <p:by x="150000" y="150000"/>
                                    </p:animScale>
                                  </p:childTnLst>
                                </p:cTn>
                              </p:par>
                            </p:childTnLst>
                          </p:cTn>
                        </p:par>
                        <p:par>
                          <p:cTn id="7" fill="hold">
                            <p:stCondLst>
                              <p:cond delay="2000"/>
                            </p:stCondLst>
                            <p:childTnLst>
                              <p:par>
                                <p:cTn id="8" presetID="6" presetClass="emph" presetSubtype="0" fill="hold" grpId="0" nodeType="afterEffect">
                                  <p:stCondLst>
                                    <p:cond delay="0"/>
                                  </p:stCondLst>
                                  <p:childTnLst>
                                    <p:animScale>
                                      <p:cBhvr>
                                        <p:cTn id="9" dur="2000" fill="hold"/>
                                        <p:tgtEl>
                                          <p:spTgt spid="3584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nimBg="1"/>
      <p:bldP spid="35846"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4000"/>
              <a:t>Classroom Roles for Evaluating</a:t>
            </a:r>
            <a:endParaRPr lang="en-AU" sz="4000"/>
          </a:p>
        </p:txBody>
      </p:sp>
      <p:sp>
        <p:nvSpPr>
          <p:cNvPr id="30723" name="Rectangle 3"/>
          <p:cNvSpPr>
            <a:spLocks noGrp="1" noChangeArrowheads="1"/>
          </p:cNvSpPr>
          <p:nvPr>
            <p:ph type="body" sz="half" idx="1"/>
          </p:nvPr>
        </p:nvSpPr>
        <p:spPr/>
        <p:txBody>
          <a:bodyPr/>
          <a:lstStyle/>
          <a:p>
            <a:pPr>
              <a:lnSpc>
                <a:spcPct val="90000"/>
              </a:lnSpc>
              <a:buFontTx/>
              <a:buNone/>
            </a:pPr>
            <a:r>
              <a:rPr lang="en-US" sz="2000" b="1"/>
              <a:t>Teacher roles</a:t>
            </a:r>
          </a:p>
          <a:p>
            <a:pPr>
              <a:lnSpc>
                <a:spcPct val="90000"/>
              </a:lnSpc>
              <a:buFontTx/>
              <a:buNone/>
            </a:pPr>
            <a:endParaRPr lang="en-US" sz="2000" b="1"/>
          </a:p>
          <a:p>
            <a:pPr>
              <a:lnSpc>
                <a:spcPct val="90000"/>
              </a:lnSpc>
            </a:pPr>
            <a:r>
              <a:rPr lang="en-US" sz="2000" b="1"/>
              <a:t>Clarifies</a:t>
            </a:r>
          </a:p>
          <a:p>
            <a:pPr>
              <a:lnSpc>
                <a:spcPct val="90000"/>
              </a:lnSpc>
            </a:pPr>
            <a:r>
              <a:rPr lang="en-US" sz="2000" b="1"/>
              <a:t>Accepts</a:t>
            </a:r>
          </a:p>
          <a:p>
            <a:pPr>
              <a:lnSpc>
                <a:spcPct val="90000"/>
              </a:lnSpc>
            </a:pPr>
            <a:r>
              <a:rPr lang="en-US" sz="2000" b="1"/>
              <a:t>Guides </a:t>
            </a:r>
            <a:endParaRPr lang="en-AU" sz="2000" b="1"/>
          </a:p>
        </p:txBody>
      </p:sp>
      <p:sp>
        <p:nvSpPr>
          <p:cNvPr id="30724" name="Rectangle 4"/>
          <p:cNvSpPr>
            <a:spLocks noGrp="1" noChangeArrowheads="1"/>
          </p:cNvSpPr>
          <p:nvPr>
            <p:ph type="body" sz="half" idx="2"/>
          </p:nvPr>
        </p:nvSpPr>
        <p:spPr/>
        <p:txBody>
          <a:bodyPr/>
          <a:lstStyle/>
          <a:p>
            <a:pPr>
              <a:lnSpc>
                <a:spcPct val="90000"/>
              </a:lnSpc>
              <a:buFontTx/>
              <a:buNone/>
            </a:pPr>
            <a:r>
              <a:rPr lang="en-US" sz="2000" b="1"/>
              <a:t>Student roles</a:t>
            </a:r>
          </a:p>
          <a:p>
            <a:pPr>
              <a:lnSpc>
                <a:spcPct val="90000"/>
              </a:lnSpc>
              <a:buFontTx/>
              <a:buNone/>
            </a:pPr>
            <a:endParaRPr lang="en-US" sz="2000" b="1"/>
          </a:p>
          <a:p>
            <a:pPr>
              <a:lnSpc>
                <a:spcPct val="90000"/>
              </a:lnSpc>
            </a:pPr>
            <a:r>
              <a:rPr lang="en-US" sz="2000" b="1"/>
              <a:t>Judges</a:t>
            </a:r>
          </a:p>
          <a:p>
            <a:pPr>
              <a:lnSpc>
                <a:spcPct val="90000"/>
              </a:lnSpc>
            </a:pPr>
            <a:r>
              <a:rPr lang="en-US" sz="2000" b="1"/>
              <a:t>Disputes</a:t>
            </a:r>
          </a:p>
          <a:p>
            <a:pPr>
              <a:lnSpc>
                <a:spcPct val="90000"/>
              </a:lnSpc>
            </a:pPr>
            <a:r>
              <a:rPr lang="en-US" sz="2000" b="1"/>
              <a:t>Compares</a:t>
            </a:r>
          </a:p>
          <a:p>
            <a:pPr>
              <a:lnSpc>
                <a:spcPct val="90000"/>
              </a:lnSpc>
            </a:pPr>
            <a:r>
              <a:rPr lang="en-US" sz="2000" b="1"/>
              <a:t>Critiques</a:t>
            </a:r>
          </a:p>
          <a:p>
            <a:pPr>
              <a:lnSpc>
                <a:spcPct val="90000"/>
              </a:lnSpc>
            </a:pPr>
            <a:r>
              <a:rPr lang="en-US" sz="2000" b="1"/>
              <a:t>Questions</a:t>
            </a:r>
          </a:p>
          <a:p>
            <a:pPr>
              <a:lnSpc>
                <a:spcPct val="90000"/>
              </a:lnSpc>
            </a:pPr>
            <a:r>
              <a:rPr lang="en-US" sz="2000" b="1"/>
              <a:t>Argues</a:t>
            </a:r>
          </a:p>
          <a:p>
            <a:pPr>
              <a:lnSpc>
                <a:spcPct val="90000"/>
              </a:lnSpc>
            </a:pPr>
            <a:r>
              <a:rPr lang="en-US" sz="2000" b="1"/>
              <a:t>Assesses</a:t>
            </a:r>
          </a:p>
          <a:p>
            <a:pPr>
              <a:lnSpc>
                <a:spcPct val="90000"/>
              </a:lnSpc>
            </a:pPr>
            <a:r>
              <a:rPr lang="en-US" sz="2000" b="1"/>
              <a:t>Decides</a:t>
            </a:r>
          </a:p>
          <a:p>
            <a:pPr>
              <a:lnSpc>
                <a:spcPct val="90000"/>
              </a:lnSpc>
            </a:pPr>
            <a:r>
              <a:rPr lang="en-US" sz="2000" b="1"/>
              <a:t>Selects </a:t>
            </a:r>
          </a:p>
          <a:p>
            <a:pPr>
              <a:lnSpc>
                <a:spcPct val="90000"/>
              </a:lnSpc>
            </a:pPr>
            <a:r>
              <a:rPr lang="en-US" sz="2000" b="1"/>
              <a:t>Justifies</a:t>
            </a:r>
          </a:p>
          <a:p>
            <a:pPr>
              <a:lnSpc>
                <a:spcPct val="90000"/>
              </a:lnSpc>
            </a:pPr>
            <a:r>
              <a:rPr lang="en-US" sz="2000" b="1"/>
              <a:t>Active participant</a:t>
            </a:r>
            <a:endParaRPr lang="en-AU" sz="2000" b="1"/>
          </a:p>
        </p:txBody>
      </p:sp>
    </p:spTree>
  </p:cSld>
  <p:clrMapOvr>
    <a:masterClrMapping/>
  </p:clrMapOvr>
  <p:transition spd="slow">
    <p:cover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4000"/>
              <a:t>Evaluating: </a:t>
            </a:r>
            <a:r>
              <a:rPr lang="en-AU" sz="4000"/>
              <a:t>Potential Activities and Products</a:t>
            </a:r>
          </a:p>
        </p:txBody>
      </p:sp>
      <p:sp>
        <p:nvSpPr>
          <p:cNvPr id="50179" name="Rectangle 3"/>
          <p:cNvSpPr>
            <a:spLocks noGrp="1" noChangeArrowheads="1"/>
          </p:cNvSpPr>
          <p:nvPr>
            <p:ph type="body" idx="1"/>
          </p:nvPr>
        </p:nvSpPr>
        <p:spPr>
          <a:xfrm>
            <a:off x="457200" y="1600200"/>
            <a:ext cx="8686800" cy="4525963"/>
          </a:xfrm>
        </p:spPr>
        <p:txBody>
          <a:bodyPr/>
          <a:lstStyle/>
          <a:p>
            <a:r>
              <a:rPr lang="en-US" sz="2400"/>
              <a:t>Write a letter to the editor</a:t>
            </a:r>
          </a:p>
          <a:p>
            <a:r>
              <a:rPr lang="en-US" sz="2400"/>
              <a:t>Prepare and conduct a debate</a:t>
            </a:r>
          </a:p>
          <a:p>
            <a:r>
              <a:rPr lang="en-US" sz="2400"/>
              <a:t>Prepare a list of criteria to judge…</a:t>
            </a:r>
            <a:endParaRPr lang="en-AU" sz="2400"/>
          </a:p>
          <a:p>
            <a:r>
              <a:rPr lang="en-AU" sz="2400"/>
              <a:t>Write a persuasive speech arguing for/against…</a:t>
            </a:r>
          </a:p>
          <a:p>
            <a:r>
              <a:rPr lang="en-AU" sz="2400"/>
              <a:t>Make a booklet about five rules you see as important. Convince others.</a:t>
            </a:r>
          </a:p>
          <a:p>
            <a:r>
              <a:rPr lang="en-AU" sz="2400"/>
              <a:t>Form a panel to discuss viewpoints on….</a:t>
            </a:r>
          </a:p>
          <a:p>
            <a:r>
              <a:rPr lang="en-AU" sz="2400"/>
              <a:t>Write a letter to. ..advising on changes needed.</a:t>
            </a:r>
          </a:p>
          <a:p>
            <a:r>
              <a:rPr lang="en-AU" sz="2400"/>
              <a:t>Write a half-yearly report.</a:t>
            </a:r>
          </a:p>
          <a:p>
            <a:r>
              <a:rPr lang="en-AU" sz="2400"/>
              <a:t>Prepare a case to present your view about...</a:t>
            </a:r>
          </a:p>
          <a:p>
            <a:r>
              <a:rPr lang="en-AU" sz="2400"/>
              <a:t>Complete a PMI on…</a:t>
            </a:r>
          </a:p>
          <a:p>
            <a:r>
              <a:rPr lang="en-AU" sz="2400"/>
              <a:t>Evaluate the character’s actions in the story</a:t>
            </a:r>
          </a:p>
        </p:txBody>
      </p:sp>
    </p:spTree>
  </p:cSld>
  <p:clrMapOvr>
    <a:masterClrMapping/>
  </p:clrMapOvr>
  <p:transition spd="slow">
    <p:cover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AU" sz="4800"/>
              <a:t>Creating</a:t>
            </a:r>
            <a:r>
              <a:rPr lang="en-AU"/>
              <a:t/>
            </a:r>
            <a:br>
              <a:rPr lang="en-AU"/>
            </a:br>
            <a:endParaRPr lang="en-AU"/>
          </a:p>
        </p:txBody>
      </p:sp>
      <p:sp>
        <p:nvSpPr>
          <p:cNvPr id="13315" name="Rectangle 3"/>
          <p:cNvSpPr>
            <a:spLocks noGrp="1" noChangeArrowheads="1"/>
          </p:cNvSpPr>
          <p:nvPr>
            <p:ph type="body" idx="1"/>
          </p:nvPr>
        </p:nvSpPr>
        <p:spPr>
          <a:xfrm>
            <a:off x="381000" y="1066800"/>
            <a:ext cx="8382000" cy="4525963"/>
          </a:xfrm>
        </p:spPr>
        <p:txBody>
          <a:bodyPr/>
          <a:lstStyle/>
          <a:p>
            <a:pPr>
              <a:buFontTx/>
              <a:buNone/>
            </a:pPr>
            <a:r>
              <a:rPr lang="en-US"/>
              <a:t>The learner creates new ideas and information using what has been previously learned.</a:t>
            </a:r>
            <a:endParaRPr lang="en-AU"/>
          </a:p>
          <a:p>
            <a:pPr lvl="1"/>
            <a:r>
              <a:rPr lang="en-AU" sz="2400"/>
              <a:t>Designing</a:t>
            </a:r>
          </a:p>
          <a:p>
            <a:pPr lvl="1"/>
            <a:r>
              <a:rPr lang="en-AU" sz="2400"/>
              <a:t>Constructing</a:t>
            </a:r>
          </a:p>
          <a:p>
            <a:pPr lvl="1"/>
            <a:r>
              <a:rPr lang="en-AU" sz="2400"/>
              <a:t>Planning</a:t>
            </a:r>
          </a:p>
          <a:p>
            <a:pPr lvl="1"/>
            <a:r>
              <a:rPr lang="en-AU" sz="2400"/>
              <a:t>Producing</a:t>
            </a:r>
          </a:p>
          <a:p>
            <a:pPr lvl="1"/>
            <a:r>
              <a:rPr lang="en-AU" sz="2400"/>
              <a:t>Inventing</a:t>
            </a:r>
          </a:p>
          <a:p>
            <a:pPr lvl="1"/>
            <a:r>
              <a:rPr lang="en-AU" sz="2400"/>
              <a:t>Devising</a:t>
            </a:r>
          </a:p>
          <a:p>
            <a:pPr lvl="1"/>
            <a:r>
              <a:rPr lang="en-AU" sz="2400"/>
              <a:t>Making</a:t>
            </a:r>
          </a:p>
          <a:p>
            <a:pPr>
              <a:buFontTx/>
              <a:buNone/>
            </a:pPr>
            <a:r>
              <a:rPr lang="en-AU"/>
              <a:t> Can you generate new products, ideas, or ways of viewing things?</a:t>
            </a:r>
          </a:p>
        </p:txBody>
      </p:sp>
      <p:pic>
        <p:nvPicPr>
          <p:cNvPr id="13316" name="Picture 4" descr="j0128385"/>
          <p:cNvPicPr>
            <a:picLocks noChangeAspect="1" noChangeArrowheads="1"/>
          </p:cNvPicPr>
          <p:nvPr/>
        </p:nvPicPr>
        <p:blipFill>
          <a:blip r:embed="rId2" cstate="print"/>
          <a:srcRect/>
          <a:stretch>
            <a:fillRect/>
          </a:stretch>
        </p:blipFill>
        <p:spPr bwMode="auto">
          <a:xfrm>
            <a:off x="5562600" y="2057400"/>
            <a:ext cx="2500313" cy="3581400"/>
          </a:xfrm>
          <a:prstGeom prst="rect">
            <a:avLst/>
          </a:prstGeom>
          <a:noFill/>
          <a:ln w="9525">
            <a:noFill/>
            <a:miter lim="800000"/>
            <a:headEnd/>
            <a:tailEnd/>
          </a:ln>
        </p:spPr>
      </p:pic>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3314"/>
                                        </p:tgtEl>
                                        <p:attrNameLst>
                                          <p:attrName>r</p:attrName>
                                        </p:attrNameLst>
                                      </p:cBhvr>
                                    </p:animRot>
                                  </p:childTnLst>
                                </p:cTn>
                              </p:par>
                            </p:childTnLst>
                          </p:cTn>
                        </p:par>
                        <p:par>
                          <p:cTn id="7" fill="hold">
                            <p:stCondLst>
                              <p:cond delay="2000"/>
                            </p:stCondLst>
                            <p:childTnLst>
                              <p:par>
                                <p:cTn id="8" presetID="2" presetClass="entr" presetSubtype="9" fill="hold" nodeType="afterEffect">
                                  <p:stCondLst>
                                    <p:cond delay="0"/>
                                  </p:stCondLst>
                                  <p:childTnLst>
                                    <p:set>
                                      <p:cBhvr>
                                        <p:cTn id="9" dur="1" fill="hold">
                                          <p:stCondLst>
                                            <p:cond delay="0"/>
                                          </p:stCondLst>
                                        </p:cTn>
                                        <p:tgtEl>
                                          <p:spTgt spid="13315">
                                            <p:txEl>
                                              <p:pRg st="1" end="1"/>
                                            </p:txEl>
                                          </p:spTgt>
                                        </p:tgtEl>
                                        <p:attrNameLst>
                                          <p:attrName>style.visibility</p:attrName>
                                        </p:attrNameLst>
                                      </p:cBhvr>
                                      <p:to>
                                        <p:strVal val="visible"/>
                                      </p:to>
                                    </p:set>
                                    <p:anim calcmode="lin" valueType="num">
                                      <p:cBhvr additive="base">
                                        <p:cTn id="10" dur="10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1" dur="1000" fill="hold"/>
                                        <p:tgtEl>
                                          <p:spTgt spid="13315">
                                            <p:txEl>
                                              <p:pRg st="1" end="1"/>
                                            </p:txEl>
                                          </p:spTgt>
                                        </p:tgtEl>
                                        <p:attrNameLst>
                                          <p:attrName>ppt_y</p:attrName>
                                        </p:attrNameLst>
                                      </p:cBhvr>
                                      <p:tavLst>
                                        <p:tav tm="0">
                                          <p:val>
                                            <p:strVal val="0-#ppt_h/2"/>
                                          </p:val>
                                        </p:tav>
                                        <p:tav tm="100000">
                                          <p:val>
                                            <p:strVal val="#ppt_y"/>
                                          </p:val>
                                        </p:tav>
                                      </p:tavLst>
                                    </p:anim>
                                  </p:childTnLst>
                                </p:cTn>
                              </p:par>
                            </p:childTnLst>
                          </p:cTn>
                        </p:par>
                        <p:par>
                          <p:cTn id="12" fill="hold">
                            <p:stCondLst>
                              <p:cond delay="3000"/>
                            </p:stCondLst>
                            <p:childTnLst>
                              <p:par>
                                <p:cTn id="13" presetID="2" presetClass="entr" presetSubtype="9" fill="hold" nodeType="after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 calcmode="lin" valueType="num">
                                      <p:cBhvr additive="base">
                                        <p:cTn id="15" dur="10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13315">
                                            <p:txEl>
                                              <p:pRg st="2" end="2"/>
                                            </p:txEl>
                                          </p:spTgt>
                                        </p:tgtEl>
                                        <p:attrNameLst>
                                          <p:attrName>ppt_y</p:attrName>
                                        </p:attrNameLst>
                                      </p:cBhvr>
                                      <p:tavLst>
                                        <p:tav tm="0">
                                          <p:val>
                                            <p:strVal val="0-#ppt_h/2"/>
                                          </p:val>
                                        </p:tav>
                                        <p:tav tm="100000">
                                          <p:val>
                                            <p:strVal val="#ppt_y"/>
                                          </p:val>
                                        </p:tav>
                                      </p:tavLst>
                                    </p:anim>
                                  </p:childTnLst>
                                </p:cTn>
                              </p:par>
                            </p:childTnLst>
                          </p:cTn>
                        </p:par>
                        <p:par>
                          <p:cTn id="17" fill="hold">
                            <p:stCondLst>
                              <p:cond delay="4000"/>
                            </p:stCondLst>
                            <p:childTnLst>
                              <p:par>
                                <p:cTn id="18" presetID="2" presetClass="entr" presetSubtype="9" fill="hold" nodeType="afterEffect">
                                  <p:stCondLst>
                                    <p:cond delay="0"/>
                                  </p:stCondLst>
                                  <p:childTnLst>
                                    <p:set>
                                      <p:cBhvr>
                                        <p:cTn id="19" dur="1" fill="hold">
                                          <p:stCondLst>
                                            <p:cond delay="0"/>
                                          </p:stCondLst>
                                        </p:cTn>
                                        <p:tgtEl>
                                          <p:spTgt spid="13315">
                                            <p:txEl>
                                              <p:pRg st="3" end="3"/>
                                            </p:txEl>
                                          </p:spTgt>
                                        </p:tgtEl>
                                        <p:attrNameLst>
                                          <p:attrName>style.visibility</p:attrName>
                                        </p:attrNameLst>
                                      </p:cBhvr>
                                      <p:to>
                                        <p:strVal val="visible"/>
                                      </p:to>
                                    </p:set>
                                    <p:anim calcmode="lin" valueType="num">
                                      <p:cBhvr additive="base">
                                        <p:cTn id="20" dur="1000" fill="hold"/>
                                        <p:tgtEl>
                                          <p:spTgt spid="13315">
                                            <p:txEl>
                                              <p:pRg st="3" end="3"/>
                                            </p:txEl>
                                          </p:spTgt>
                                        </p:tgtEl>
                                        <p:attrNameLst>
                                          <p:attrName>ppt_x</p:attrName>
                                        </p:attrNameLst>
                                      </p:cBhvr>
                                      <p:tavLst>
                                        <p:tav tm="0">
                                          <p:val>
                                            <p:strVal val="0-#ppt_w/2"/>
                                          </p:val>
                                        </p:tav>
                                        <p:tav tm="100000">
                                          <p:val>
                                            <p:strVal val="#ppt_x"/>
                                          </p:val>
                                        </p:tav>
                                      </p:tavLst>
                                    </p:anim>
                                    <p:anim calcmode="lin" valueType="num">
                                      <p:cBhvr additive="base">
                                        <p:cTn id="21" dur="1000" fill="hold"/>
                                        <p:tgtEl>
                                          <p:spTgt spid="13315">
                                            <p:txEl>
                                              <p:pRg st="3" end="3"/>
                                            </p:txEl>
                                          </p:spTgt>
                                        </p:tgtEl>
                                        <p:attrNameLst>
                                          <p:attrName>ppt_y</p:attrName>
                                        </p:attrNameLst>
                                      </p:cBhvr>
                                      <p:tavLst>
                                        <p:tav tm="0">
                                          <p:val>
                                            <p:strVal val="0-#ppt_h/2"/>
                                          </p:val>
                                        </p:tav>
                                        <p:tav tm="100000">
                                          <p:val>
                                            <p:strVal val="#ppt_y"/>
                                          </p:val>
                                        </p:tav>
                                      </p:tavLst>
                                    </p:anim>
                                  </p:childTnLst>
                                </p:cTn>
                              </p:par>
                            </p:childTnLst>
                          </p:cTn>
                        </p:par>
                        <p:par>
                          <p:cTn id="22" fill="hold">
                            <p:stCondLst>
                              <p:cond delay="5000"/>
                            </p:stCondLst>
                            <p:childTnLst>
                              <p:par>
                                <p:cTn id="23" presetID="2" presetClass="entr" presetSubtype="9" fill="hold" nodeType="afterEffect">
                                  <p:stCondLst>
                                    <p:cond delay="0"/>
                                  </p:stCondLst>
                                  <p:childTnLst>
                                    <p:set>
                                      <p:cBhvr>
                                        <p:cTn id="24" dur="1" fill="hold">
                                          <p:stCondLst>
                                            <p:cond delay="0"/>
                                          </p:stCondLst>
                                        </p:cTn>
                                        <p:tgtEl>
                                          <p:spTgt spid="13315">
                                            <p:txEl>
                                              <p:pRg st="4" end="4"/>
                                            </p:txEl>
                                          </p:spTgt>
                                        </p:tgtEl>
                                        <p:attrNameLst>
                                          <p:attrName>style.visibility</p:attrName>
                                        </p:attrNameLst>
                                      </p:cBhvr>
                                      <p:to>
                                        <p:strVal val="visible"/>
                                      </p:to>
                                    </p:set>
                                    <p:anim calcmode="lin" valueType="num">
                                      <p:cBhvr additive="base">
                                        <p:cTn id="25" dur="1000" fill="hold"/>
                                        <p:tgtEl>
                                          <p:spTgt spid="13315">
                                            <p:txEl>
                                              <p:pRg st="4" end="4"/>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13315">
                                            <p:txEl>
                                              <p:pRg st="4" end="4"/>
                                            </p:txEl>
                                          </p:spTgt>
                                        </p:tgtEl>
                                        <p:attrNameLst>
                                          <p:attrName>ppt_y</p:attrName>
                                        </p:attrNameLst>
                                      </p:cBhvr>
                                      <p:tavLst>
                                        <p:tav tm="0">
                                          <p:val>
                                            <p:strVal val="0-#ppt_h/2"/>
                                          </p:val>
                                        </p:tav>
                                        <p:tav tm="100000">
                                          <p:val>
                                            <p:strVal val="#ppt_y"/>
                                          </p:val>
                                        </p:tav>
                                      </p:tavLst>
                                    </p:anim>
                                  </p:childTnLst>
                                </p:cTn>
                              </p:par>
                            </p:childTnLst>
                          </p:cTn>
                        </p:par>
                        <p:par>
                          <p:cTn id="27" fill="hold">
                            <p:stCondLst>
                              <p:cond delay="6000"/>
                            </p:stCondLst>
                            <p:childTnLst>
                              <p:par>
                                <p:cTn id="28" presetID="2" presetClass="entr" presetSubtype="9" fill="hold" nodeType="afterEffect">
                                  <p:stCondLst>
                                    <p:cond delay="0"/>
                                  </p:stCondLst>
                                  <p:childTnLst>
                                    <p:set>
                                      <p:cBhvr>
                                        <p:cTn id="29" dur="1" fill="hold">
                                          <p:stCondLst>
                                            <p:cond delay="0"/>
                                          </p:stCondLst>
                                        </p:cTn>
                                        <p:tgtEl>
                                          <p:spTgt spid="13315">
                                            <p:txEl>
                                              <p:pRg st="5" end="5"/>
                                            </p:txEl>
                                          </p:spTgt>
                                        </p:tgtEl>
                                        <p:attrNameLst>
                                          <p:attrName>style.visibility</p:attrName>
                                        </p:attrNameLst>
                                      </p:cBhvr>
                                      <p:to>
                                        <p:strVal val="visible"/>
                                      </p:to>
                                    </p:set>
                                    <p:anim calcmode="lin" valueType="num">
                                      <p:cBhvr additive="base">
                                        <p:cTn id="30" dur="1000" fill="hold"/>
                                        <p:tgtEl>
                                          <p:spTgt spid="13315">
                                            <p:txEl>
                                              <p:pRg st="5" end="5"/>
                                            </p:txEl>
                                          </p:spTgt>
                                        </p:tgtEl>
                                        <p:attrNameLst>
                                          <p:attrName>ppt_x</p:attrName>
                                        </p:attrNameLst>
                                      </p:cBhvr>
                                      <p:tavLst>
                                        <p:tav tm="0">
                                          <p:val>
                                            <p:strVal val="0-#ppt_w/2"/>
                                          </p:val>
                                        </p:tav>
                                        <p:tav tm="100000">
                                          <p:val>
                                            <p:strVal val="#ppt_x"/>
                                          </p:val>
                                        </p:tav>
                                      </p:tavLst>
                                    </p:anim>
                                    <p:anim calcmode="lin" valueType="num">
                                      <p:cBhvr additive="base">
                                        <p:cTn id="31" dur="1000" fill="hold"/>
                                        <p:tgtEl>
                                          <p:spTgt spid="13315">
                                            <p:txEl>
                                              <p:pRg st="5" end="5"/>
                                            </p:txEl>
                                          </p:spTgt>
                                        </p:tgtEl>
                                        <p:attrNameLst>
                                          <p:attrName>ppt_y</p:attrName>
                                        </p:attrNameLst>
                                      </p:cBhvr>
                                      <p:tavLst>
                                        <p:tav tm="0">
                                          <p:val>
                                            <p:strVal val="0-#ppt_h/2"/>
                                          </p:val>
                                        </p:tav>
                                        <p:tav tm="100000">
                                          <p:val>
                                            <p:strVal val="#ppt_y"/>
                                          </p:val>
                                        </p:tav>
                                      </p:tavLst>
                                    </p:anim>
                                  </p:childTnLst>
                                </p:cTn>
                              </p:par>
                            </p:childTnLst>
                          </p:cTn>
                        </p:par>
                        <p:par>
                          <p:cTn id="32" fill="hold">
                            <p:stCondLst>
                              <p:cond delay="7000"/>
                            </p:stCondLst>
                            <p:childTnLst>
                              <p:par>
                                <p:cTn id="33" presetID="2" presetClass="entr" presetSubtype="9" fill="hold" nodeType="afterEffect">
                                  <p:stCondLst>
                                    <p:cond delay="0"/>
                                  </p:stCondLst>
                                  <p:childTnLst>
                                    <p:set>
                                      <p:cBhvr>
                                        <p:cTn id="34" dur="1" fill="hold">
                                          <p:stCondLst>
                                            <p:cond delay="0"/>
                                          </p:stCondLst>
                                        </p:cTn>
                                        <p:tgtEl>
                                          <p:spTgt spid="13315">
                                            <p:txEl>
                                              <p:pRg st="6" end="6"/>
                                            </p:txEl>
                                          </p:spTgt>
                                        </p:tgtEl>
                                        <p:attrNameLst>
                                          <p:attrName>style.visibility</p:attrName>
                                        </p:attrNameLst>
                                      </p:cBhvr>
                                      <p:to>
                                        <p:strVal val="visible"/>
                                      </p:to>
                                    </p:set>
                                    <p:anim calcmode="lin" valueType="num">
                                      <p:cBhvr additive="base">
                                        <p:cTn id="35" dur="1000" fill="hold"/>
                                        <p:tgtEl>
                                          <p:spTgt spid="13315">
                                            <p:txEl>
                                              <p:pRg st="6" end="6"/>
                                            </p:txEl>
                                          </p:spTgt>
                                        </p:tgtEl>
                                        <p:attrNameLst>
                                          <p:attrName>ppt_x</p:attrName>
                                        </p:attrNameLst>
                                      </p:cBhvr>
                                      <p:tavLst>
                                        <p:tav tm="0">
                                          <p:val>
                                            <p:strVal val="0-#ppt_w/2"/>
                                          </p:val>
                                        </p:tav>
                                        <p:tav tm="100000">
                                          <p:val>
                                            <p:strVal val="#ppt_x"/>
                                          </p:val>
                                        </p:tav>
                                      </p:tavLst>
                                    </p:anim>
                                    <p:anim calcmode="lin" valueType="num">
                                      <p:cBhvr additive="base">
                                        <p:cTn id="36" dur="1000" fill="hold"/>
                                        <p:tgtEl>
                                          <p:spTgt spid="13315">
                                            <p:txEl>
                                              <p:pRg st="6" end="6"/>
                                            </p:txEl>
                                          </p:spTgt>
                                        </p:tgtEl>
                                        <p:attrNameLst>
                                          <p:attrName>ppt_y</p:attrName>
                                        </p:attrNameLst>
                                      </p:cBhvr>
                                      <p:tavLst>
                                        <p:tav tm="0">
                                          <p:val>
                                            <p:strVal val="0-#ppt_h/2"/>
                                          </p:val>
                                        </p:tav>
                                        <p:tav tm="100000">
                                          <p:val>
                                            <p:strVal val="#ppt_y"/>
                                          </p:val>
                                        </p:tav>
                                      </p:tavLst>
                                    </p:anim>
                                  </p:childTnLst>
                                </p:cTn>
                              </p:par>
                            </p:childTnLst>
                          </p:cTn>
                        </p:par>
                        <p:par>
                          <p:cTn id="37" fill="hold">
                            <p:stCondLst>
                              <p:cond delay="8000"/>
                            </p:stCondLst>
                            <p:childTnLst>
                              <p:par>
                                <p:cTn id="38" presetID="2" presetClass="entr" presetSubtype="9" fill="hold" nodeType="afterEffect">
                                  <p:stCondLst>
                                    <p:cond delay="0"/>
                                  </p:stCondLst>
                                  <p:childTnLst>
                                    <p:set>
                                      <p:cBhvr>
                                        <p:cTn id="39" dur="1" fill="hold">
                                          <p:stCondLst>
                                            <p:cond delay="0"/>
                                          </p:stCondLst>
                                        </p:cTn>
                                        <p:tgtEl>
                                          <p:spTgt spid="13315">
                                            <p:txEl>
                                              <p:pRg st="7" end="7"/>
                                            </p:txEl>
                                          </p:spTgt>
                                        </p:tgtEl>
                                        <p:attrNameLst>
                                          <p:attrName>style.visibility</p:attrName>
                                        </p:attrNameLst>
                                      </p:cBhvr>
                                      <p:to>
                                        <p:strVal val="visible"/>
                                      </p:to>
                                    </p:set>
                                    <p:anim calcmode="lin" valueType="num">
                                      <p:cBhvr additive="base">
                                        <p:cTn id="40" dur="1000" fill="hold"/>
                                        <p:tgtEl>
                                          <p:spTgt spid="13315">
                                            <p:txEl>
                                              <p:pRg st="7" end="7"/>
                                            </p:txEl>
                                          </p:spTgt>
                                        </p:tgtEl>
                                        <p:attrNameLst>
                                          <p:attrName>ppt_x</p:attrName>
                                        </p:attrNameLst>
                                      </p:cBhvr>
                                      <p:tavLst>
                                        <p:tav tm="0">
                                          <p:val>
                                            <p:strVal val="0-#ppt_w/2"/>
                                          </p:val>
                                        </p:tav>
                                        <p:tav tm="100000">
                                          <p:val>
                                            <p:strVal val="#ppt_x"/>
                                          </p:val>
                                        </p:tav>
                                      </p:tavLst>
                                    </p:anim>
                                    <p:anim calcmode="lin" valueType="num">
                                      <p:cBhvr additive="base">
                                        <p:cTn id="41" dur="1000" fill="hold"/>
                                        <p:tgtEl>
                                          <p:spTgt spid="13315">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6866" name="AutoShape 2"/>
          <p:cNvSpPr>
            <a:spLocks noChangeArrowheads="1"/>
          </p:cNvSpPr>
          <p:nvPr/>
        </p:nvSpPr>
        <p:spPr bwMode="auto">
          <a:xfrm>
            <a:off x="5410200" y="1143000"/>
            <a:ext cx="3429000" cy="2971800"/>
          </a:xfrm>
          <a:prstGeom prst="irregularSeal1">
            <a:avLst/>
          </a:prstGeom>
          <a:gradFill rotWithShape="1">
            <a:gsLst>
              <a:gs pos="0">
                <a:schemeClr val="accent2"/>
              </a:gs>
              <a:gs pos="100000">
                <a:srgbClr val="0000FF"/>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2"/>
            </a:extrusionClr>
          </a:sp3d>
        </p:spPr>
        <p:txBody>
          <a:bodyPr wrap="none" anchor="ctr">
            <a:flatTx/>
          </a:bodyPr>
          <a:lstStyle/>
          <a:p>
            <a:endParaRPr lang="en-US"/>
          </a:p>
        </p:txBody>
      </p:sp>
      <p:sp>
        <p:nvSpPr>
          <p:cNvPr id="36867" name="Rectangle 3"/>
          <p:cNvSpPr>
            <a:spLocks noGrp="1" noChangeArrowheads="1"/>
          </p:cNvSpPr>
          <p:nvPr>
            <p:ph type="title"/>
          </p:nvPr>
        </p:nvSpPr>
        <p:spPr/>
        <p:txBody>
          <a:bodyPr/>
          <a:lstStyle/>
          <a:p>
            <a:r>
              <a:rPr lang="en-US"/>
              <a:t>Creating cont’</a:t>
            </a:r>
            <a:endParaRPr lang="en-AU"/>
          </a:p>
        </p:txBody>
      </p:sp>
      <p:sp>
        <p:nvSpPr>
          <p:cNvPr id="36868" name="Rectangle 4"/>
          <p:cNvSpPr>
            <a:spLocks noGrp="1" noChangeArrowheads="1"/>
          </p:cNvSpPr>
          <p:nvPr>
            <p:ph type="body" idx="1"/>
          </p:nvPr>
        </p:nvSpPr>
        <p:spPr>
          <a:xfrm>
            <a:off x="457200" y="1371600"/>
            <a:ext cx="3352800" cy="4525963"/>
          </a:xfrm>
        </p:spPr>
        <p:txBody>
          <a:bodyPr/>
          <a:lstStyle/>
          <a:p>
            <a:pPr>
              <a:lnSpc>
                <a:spcPct val="80000"/>
              </a:lnSpc>
            </a:pPr>
            <a:r>
              <a:rPr lang="en-US" sz="2400"/>
              <a:t>Compose</a:t>
            </a:r>
          </a:p>
          <a:p>
            <a:pPr>
              <a:lnSpc>
                <a:spcPct val="80000"/>
              </a:lnSpc>
            </a:pPr>
            <a:r>
              <a:rPr lang="en-US" sz="2400"/>
              <a:t>Assemble</a:t>
            </a:r>
          </a:p>
          <a:p>
            <a:pPr>
              <a:lnSpc>
                <a:spcPct val="80000"/>
              </a:lnSpc>
            </a:pPr>
            <a:r>
              <a:rPr lang="en-US" sz="2400"/>
              <a:t>Organise</a:t>
            </a:r>
          </a:p>
          <a:p>
            <a:pPr>
              <a:lnSpc>
                <a:spcPct val="80000"/>
              </a:lnSpc>
            </a:pPr>
            <a:r>
              <a:rPr lang="en-US" sz="2400"/>
              <a:t>Invent</a:t>
            </a:r>
          </a:p>
          <a:p>
            <a:pPr>
              <a:lnSpc>
                <a:spcPct val="80000"/>
              </a:lnSpc>
            </a:pPr>
            <a:r>
              <a:rPr lang="en-US" sz="2400"/>
              <a:t>Compile</a:t>
            </a:r>
          </a:p>
          <a:p>
            <a:pPr>
              <a:lnSpc>
                <a:spcPct val="80000"/>
              </a:lnSpc>
            </a:pPr>
            <a:r>
              <a:rPr lang="en-US" sz="2400"/>
              <a:t>Forecast</a:t>
            </a:r>
          </a:p>
          <a:p>
            <a:pPr>
              <a:lnSpc>
                <a:spcPct val="80000"/>
              </a:lnSpc>
            </a:pPr>
            <a:r>
              <a:rPr lang="en-US" sz="2400"/>
              <a:t>Devise</a:t>
            </a:r>
          </a:p>
          <a:p>
            <a:pPr>
              <a:lnSpc>
                <a:spcPct val="80000"/>
              </a:lnSpc>
            </a:pPr>
            <a:r>
              <a:rPr lang="en-US" sz="2400"/>
              <a:t>Propose</a:t>
            </a:r>
          </a:p>
          <a:p>
            <a:pPr>
              <a:lnSpc>
                <a:spcPct val="80000"/>
              </a:lnSpc>
            </a:pPr>
            <a:r>
              <a:rPr lang="en-US" sz="2400"/>
              <a:t>Construct</a:t>
            </a:r>
          </a:p>
          <a:p>
            <a:pPr>
              <a:lnSpc>
                <a:spcPct val="80000"/>
              </a:lnSpc>
            </a:pPr>
            <a:r>
              <a:rPr lang="en-US" sz="2400"/>
              <a:t>Plan</a:t>
            </a:r>
          </a:p>
          <a:p>
            <a:pPr>
              <a:lnSpc>
                <a:spcPct val="80000"/>
              </a:lnSpc>
            </a:pPr>
            <a:r>
              <a:rPr lang="en-US" sz="2400"/>
              <a:t>Prepare</a:t>
            </a:r>
          </a:p>
          <a:p>
            <a:pPr>
              <a:lnSpc>
                <a:spcPct val="80000"/>
              </a:lnSpc>
            </a:pPr>
            <a:r>
              <a:rPr lang="en-US" sz="2400"/>
              <a:t>Develop</a:t>
            </a:r>
          </a:p>
          <a:p>
            <a:pPr>
              <a:lnSpc>
                <a:spcPct val="80000"/>
              </a:lnSpc>
            </a:pPr>
            <a:r>
              <a:rPr lang="en-US" sz="2400"/>
              <a:t>Originate</a:t>
            </a:r>
          </a:p>
          <a:p>
            <a:pPr>
              <a:lnSpc>
                <a:spcPct val="80000"/>
              </a:lnSpc>
            </a:pPr>
            <a:r>
              <a:rPr lang="en-US" sz="2400"/>
              <a:t>Imagine</a:t>
            </a:r>
          </a:p>
          <a:p>
            <a:pPr>
              <a:lnSpc>
                <a:spcPct val="80000"/>
              </a:lnSpc>
            </a:pPr>
            <a:r>
              <a:rPr lang="en-US" sz="2400"/>
              <a:t>Generate</a:t>
            </a:r>
            <a:endParaRPr lang="en-AU" sz="2400"/>
          </a:p>
          <a:p>
            <a:endParaRPr lang="en-US" sz="2400"/>
          </a:p>
        </p:txBody>
      </p:sp>
      <p:sp>
        <p:nvSpPr>
          <p:cNvPr id="36869" name="Text Box 5"/>
          <p:cNvSpPr txBox="1">
            <a:spLocks noChangeArrowheads="1"/>
          </p:cNvSpPr>
          <p:nvPr/>
        </p:nvSpPr>
        <p:spPr bwMode="auto">
          <a:xfrm>
            <a:off x="3200400" y="1371600"/>
            <a:ext cx="4953000" cy="5386388"/>
          </a:xfrm>
          <a:prstGeom prst="rect">
            <a:avLst/>
          </a:prstGeom>
          <a:noFill/>
          <a:ln w="9525">
            <a:noFill/>
            <a:miter lim="800000"/>
            <a:headEnd/>
            <a:tailEnd/>
          </a:ln>
          <a:effectLst/>
        </p:spPr>
        <p:txBody>
          <a:bodyPr>
            <a:spAutoFit/>
          </a:bodyPr>
          <a:lstStyle/>
          <a:p>
            <a:pPr>
              <a:lnSpc>
                <a:spcPct val="130000"/>
              </a:lnSpc>
              <a:buFontTx/>
              <a:buChar char="•"/>
            </a:pPr>
            <a:r>
              <a:rPr lang="en-US" sz="2400">
                <a:solidFill>
                  <a:schemeClr val="accent2"/>
                </a:solidFill>
              </a:rPr>
              <a:t>  Formulate</a:t>
            </a:r>
          </a:p>
          <a:p>
            <a:pPr>
              <a:lnSpc>
                <a:spcPct val="130000"/>
              </a:lnSpc>
              <a:buFontTx/>
              <a:buChar char="•"/>
            </a:pPr>
            <a:r>
              <a:rPr lang="en-US" sz="2400">
                <a:solidFill>
                  <a:schemeClr val="accent2"/>
                </a:solidFill>
              </a:rPr>
              <a:t>  Improve</a:t>
            </a:r>
          </a:p>
          <a:p>
            <a:pPr>
              <a:lnSpc>
                <a:spcPct val="130000"/>
              </a:lnSpc>
              <a:buFontTx/>
              <a:buChar char="•"/>
            </a:pPr>
            <a:r>
              <a:rPr lang="en-US" sz="2400">
                <a:solidFill>
                  <a:schemeClr val="accent2"/>
                </a:solidFill>
              </a:rPr>
              <a:t>  Act</a:t>
            </a:r>
          </a:p>
          <a:p>
            <a:pPr>
              <a:lnSpc>
                <a:spcPct val="130000"/>
              </a:lnSpc>
              <a:buFontTx/>
              <a:buChar char="•"/>
            </a:pPr>
            <a:r>
              <a:rPr lang="en-US" sz="2400">
                <a:solidFill>
                  <a:schemeClr val="accent2"/>
                </a:solidFill>
              </a:rPr>
              <a:t>  Predict</a:t>
            </a:r>
          </a:p>
          <a:p>
            <a:pPr>
              <a:lnSpc>
                <a:spcPct val="130000"/>
              </a:lnSpc>
              <a:buFontTx/>
              <a:buChar char="•"/>
            </a:pPr>
            <a:r>
              <a:rPr lang="en-US" sz="2400">
                <a:solidFill>
                  <a:schemeClr val="accent2"/>
                </a:solidFill>
              </a:rPr>
              <a:t>  Produce</a:t>
            </a:r>
          </a:p>
          <a:p>
            <a:pPr>
              <a:lnSpc>
                <a:spcPct val="130000"/>
              </a:lnSpc>
              <a:buFontTx/>
              <a:buChar char="•"/>
            </a:pPr>
            <a:r>
              <a:rPr lang="en-US" sz="2400">
                <a:solidFill>
                  <a:schemeClr val="accent2"/>
                </a:solidFill>
              </a:rPr>
              <a:t>  Blend</a:t>
            </a:r>
          </a:p>
          <a:p>
            <a:pPr>
              <a:lnSpc>
                <a:spcPct val="130000"/>
              </a:lnSpc>
              <a:buFontTx/>
              <a:buChar char="•"/>
            </a:pPr>
            <a:r>
              <a:rPr lang="en-US" sz="2400">
                <a:solidFill>
                  <a:schemeClr val="accent2"/>
                </a:solidFill>
              </a:rPr>
              <a:t>  Set up</a:t>
            </a:r>
          </a:p>
          <a:p>
            <a:pPr>
              <a:lnSpc>
                <a:spcPct val="130000"/>
              </a:lnSpc>
              <a:buFontTx/>
              <a:buChar char="•"/>
            </a:pPr>
            <a:r>
              <a:rPr lang="en-US" sz="2400">
                <a:solidFill>
                  <a:schemeClr val="accent2"/>
                </a:solidFill>
              </a:rPr>
              <a:t>  Devise</a:t>
            </a:r>
          </a:p>
          <a:p>
            <a:pPr>
              <a:lnSpc>
                <a:spcPct val="130000"/>
              </a:lnSpc>
              <a:buFontTx/>
              <a:buChar char="•"/>
            </a:pPr>
            <a:r>
              <a:rPr lang="en-US" sz="2400">
                <a:solidFill>
                  <a:schemeClr val="accent2"/>
                </a:solidFill>
              </a:rPr>
              <a:t>  Concoct</a:t>
            </a:r>
          </a:p>
          <a:p>
            <a:pPr>
              <a:lnSpc>
                <a:spcPct val="130000"/>
              </a:lnSpc>
              <a:buFontTx/>
              <a:buChar char="•"/>
            </a:pPr>
            <a:r>
              <a:rPr lang="en-US" sz="2400">
                <a:solidFill>
                  <a:schemeClr val="accent2"/>
                </a:solidFill>
              </a:rPr>
              <a:t>  Compile</a:t>
            </a:r>
          </a:p>
          <a:p>
            <a:pPr>
              <a:spcBef>
                <a:spcPct val="50000"/>
              </a:spcBef>
            </a:pPr>
            <a:endParaRPr lang="en-AU" sz="2400"/>
          </a:p>
        </p:txBody>
      </p:sp>
      <p:sp>
        <p:nvSpPr>
          <p:cNvPr id="36870" name="Text Box 6"/>
          <p:cNvSpPr txBox="1">
            <a:spLocks noChangeArrowheads="1"/>
          </p:cNvSpPr>
          <p:nvPr/>
        </p:nvSpPr>
        <p:spPr bwMode="auto">
          <a:xfrm>
            <a:off x="5943600" y="1905000"/>
            <a:ext cx="2514600" cy="1465263"/>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Putting together ideas or elements to develop a original idea or engage in creative thinking.</a:t>
            </a:r>
            <a:endParaRPr lang="en-AU">
              <a:solidFill>
                <a:schemeClr val="bg1"/>
              </a:solidFill>
            </a:endParaRPr>
          </a:p>
        </p:txBody>
      </p:sp>
      <p:sp>
        <p:nvSpPr>
          <p:cNvPr id="36871" name="Text Box 7"/>
          <p:cNvSpPr txBox="1">
            <a:spLocks noChangeArrowheads="1"/>
          </p:cNvSpPr>
          <p:nvPr/>
        </p:nvSpPr>
        <p:spPr bwMode="auto">
          <a:xfrm>
            <a:off x="5257800" y="4191000"/>
            <a:ext cx="3429000" cy="2933700"/>
          </a:xfrm>
          <a:prstGeom prst="rect">
            <a:avLst/>
          </a:prstGeom>
          <a:noFill/>
          <a:ln w="9525">
            <a:noFill/>
            <a:miter lim="800000"/>
            <a:headEnd/>
            <a:tailEnd/>
          </a:ln>
          <a:effectLst/>
        </p:spPr>
        <p:txBody>
          <a:bodyPr>
            <a:spAutoFit/>
          </a:bodyPr>
          <a:lstStyle/>
          <a:p>
            <a:pPr algn="ctr">
              <a:spcBef>
                <a:spcPct val="50000"/>
              </a:spcBef>
            </a:pPr>
            <a:r>
              <a:rPr lang="en-US" sz="2400" b="1" i="1">
                <a:solidFill>
                  <a:srgbClr val="FFFF00"/>
                </a:solidFill>
              </a:rPr>
              <a:t>Products include</a:t>
            </a:r>
            <a:r>
              <a:rPr lang="en-US">
                <a:solidFill>
                  <a:srgbClr val="FFFF00"/>
                </a:solidFill>
              </a:rPr>
              <a:t>:</a:t>
            </a:r>
          </a:p>
          <a:p>
            <a:pPr>
              <a:spcBef>
                <a:spcPct val="50000"/>
              </a:spcBef>
              <a:buFontTx/>
              <a:buChar char="•"/>
            </a:pPr>
            <a:r>
              <a:rPr lang="en-US">
                <a:solidFill>
                  <a:schemeClr val="accent2"/>
                </a:solidFill>
              </a:rPr>
              <a:t> Film</a:t>
            </a:r>
          </a:p>
          <a:p>
            <a:pPr>
              <a:spcBef>
                <a:spcPct val="50000"/>
              </a:spcBef>
              <a:buFontTx/>
              <a:buChar char="•"/>
            </a:pPr>
            <a:r>
              <a:rPr lang="en-US">
                <a:solidFill>
                  <a:schemeClr val="accent2"/>
                </a:solidFill>
              </a:rPr>
              <a:t> Story</a:t>
            </a:r>
          </a:p>
          <a:p>
            <a:pPr>
              <a:spcBef>
                <a:spcPct val="50000"/>
              </a:spcBef>
              <a:buFontTx/>
              <a:buChar char="•"/>
            </a:pPr>
            <a:r>
              <a:rPr lang="en-US">
                <a:solidFill>
                  <a:schemeClr val="accent2"/>
                </a:solidFill>
              </a:rPr>
              <a:t> Project</a:t>
            </a:r>
          </a:p>
          <a:p>
            <a:pPr>
              <a:spcBef>
                <a:spcPct val="50000"/>
              </a:spcBef>
              <a:buFontTx/>
              <a:buChar char="•"/>
            </a:pPr>
            <a:r>
              <a:rPr lang="en-US">
                <a:solidFill>
                  <a:schemeClr val="accent2"/>
                </a:solidFill>
              </a:rPr>
              <a:t> Plan</a:t>
            </a:r>
          </a:p>
          <a:p>
            <a:pPr>
              <a:spcBef>
                <a:spcPct val="50000"/>
              </a:spcBef>
              <a:buFontTx/>
              <a:buChar char="•"/>
            </a:pPr>
            <a:r>
              <a:rPr lang="en-US">
                <a:solidFill>
                  <a:schemeClr val="accent2"/>
                </a:solidFill>
              </a:rPr>
              <a:t> New game</a:t>
            </a:r>
          </a:p>
          <a:p>
            <a:pPr>
              <a:spcBef>
                <a:spcPct val="50000"/>
              </a:spcBef>
            </a:pPr>
            <a:endParaRPr lang="en-AU">
              <a:solidFill>
                <a:schemeClr val="accent2"/>
              </a:solidFill>
            </a:endParaRPr>
          </a:p>
        </p:txBody>
      </p:sp>
      <p:sp>
        <p:nvSpPr>
          <p:cNvPr id="36872" name="Text Box 8"/>
          <p:cNvSpPr txBox="1">
            <a:spLocks noChangeArrowheads="1"/>
          </p:cNvSpPr>
          <p:nvPr/>
        </p:nvSpPr>
        <p:spPr bwMode="auto">
          <a:xfrm>
            <a:off x="7239000" y="4343400"/>
            <a:ext cx="1905000" cy="2767013"/>
          </a:xfrm>
          <a:prstGeom prst="rect">
            <a:avLst/>
          </a:prstGeom>
          <a:noFill/>
          <a:ln w="9525">
            <a:noFill/>
            <a:miter lim="800000"/>
            <a:headEnd/>
            <a:tailEnd/>
          </a:ln>
          <a:effectLst/>
        </p:spPr>
        <p:txBody>
          <a:bodyPr>
            <a:spAutoFit/>
          </a:bodyPr>
          <a:lstStyle/>
          <a:p>
            <a:pPr>
              <a:spcBef>
                <a:spcPct val="50000"/>
              </a:spcBef>
            </a:pPr>
            <a:endParaRPr lang="en-US" sz="1600">
              <a:solidFill>
                <a:schemeClr val="accent2"/>
              </a:solidFill>
            </a:endParaRPr>
          </a:p>
          <a:p>
            <a:pPr>
              <a:spcBef>
                <a:spcPct val="50000"/>
              </a:spcBef>
              <a:buFontTx/>
              <a:buChar char="•"/>
            </a:pPr>
            <a:r>
              <a:rPr lang="en-US">
                <a:solidFill>
                  <a:schemeClr val="accent2"/>
                </a:solidFill>
              </a:rPr>
              <a:t> Song</a:t>
            </a:r>
          </a:p>
          <a:p>
            <a:pPr>
              <a:spcBef>
                <a:spcPct val="50000"/>
              </a:spcBef>
              <a:buFontTx/>
              <a:buChar char="•"/>
            </a:pPr>
            <a:r>
              <a:rPr lang="en-US">
                <a:solidFill>
                  <a:schemeClr val="accent2"/>
                </a:solidFill>
              </a:rPr>
              <a:t> Newspaper</a:t>
            </a:r>
          </a:p>
          <a:p>
            <a:pPr>
              <a:spcBef>
                <a:spcPct val="50000"/>
              </a:spcBef>
              <a:buFontTx/>
              <a:buChar char="•"/>
            </a:pPr>
            <a:r>
              <a:rPr lang="en-US">
                <a:solidFill>
                  <a:schemeClr val="accent2"/>
                </a:solidFill>
              </a:rPr>
              <a:t> Media product</a:t>
            </a:r>
          </a:p>
          <a:p>
            <a:pPr>
              <a:spcBef>
                <a:spcPct val="50000"/>
              </a:spcBef>
              <a:buFontTx/>
              <a:buChar char="•"/>
            </a:pPr>
            <a:r>
              <a:rPr lang="en-US">
                <a:solidFill>
                  <a:schemeClr val="accent2"/>
                </a:solidFill>
              </a:rPr>
              <a:t> Advertisement</a:t>
            </a:r>
          </a:p>
          <a:p>
            <a:pPr>
              <a:spcBef>
                <a:spcPct val="50000"/>
              </a:spcBef>
              <a:buFontTx/>
              <a:buChar char="•"/>
            </a:pPr>
            <a:r>
              <a:rPr lang="en-US">
                <a:solidFill>
                  <a:schemeClr val="accent2"/>
                </a:solidFill>
              </a:rPr>
              <a:t> Painting</a:t>
            </a:r>
            <a:r>
              <a:rPr lang="en-US" sz="1600">
                <a:solidFill>
                  <a:schemeClr val="accent2"/>
                </a:solidFill>
              </a:rPr>
              <a:t> </a:t>
            </a:r>
          </a:p>
          <a:p>
            <a:pPr>
              <a:spcBef>
                <a:spcPct val="50000"/>
              </a:spcBef>
            </a:pPr>
            <a:endParaRPr lang="en-AU" sz="1600">
              <a:solidFill>
                <a:schemeClr val="accent2"/>
              </a:solidFill>
            </a:endParaRPr>
          </a:p>
        </p:txBody>
      </p:sp>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afterEffect">
                                  <p:stCondLst>
                                    <p:cond delay="0"/>
                                  </p:stCondLst>
                                  <p:childTnLst>
                                    <p:animScale>
                                      <p:cBhvr>
                                        <p:cTn id="6" dur="2000" fill="hold"/>
                                        <p:tgtEl>
                                          <p:spTgt spid="36866"/>
                                        </p:tgtEl>
                                      </p:cBhvr>
                                      <p:by x="150000" y="150000"/>
                                    </p:animScale>
                                  </p:childTnLst>
                                </p:cTn>
                              </p:par>
                            </p:childTnLst>
                          </p:cTn>
                        </p:par>
                        <p:par>
                          <p:cTn id="7" fill="hold">
                            <p:stCondLst>
                              <p:cond delay="2000"/>
                            </p:stCondLst>
                            <p:childTnLst>
                              <p:par>
                                <p:cTn id="8" presetID="6" presetClass="emph" presetSubtype="0" fill="hold" grpId="0" nodeType="afterEffect">
                                  <p:stCondLst>
                                    <p:cond delay="0"/>
                                  </p:stCondLst>
                                  <p:childTnLst>
                                    <p:animScale>
                                      <p:cBhvr>
                                        <p:cTn id="9" dur="2000" fill="hold"/>
                                        <p:tgtEl>
                                          <p:spTgt spid="3687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nimBg="1"/>
      <p:bldP spid="36870"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Classroom Roles for Creating</a:t>
            </a:r>
            <a:endParaRPr lang="en-AU"/>
          </a:p>
        </p:txBody>
      </p:sp>
      <p:sp>
        <p:nvSpPr>
          <p:cNvPr id="31747" name="Rectangle 3"/>
          <p:cNvSpPr>
            <a:spLocks noGrp="1" noChangeArrowheads="1"/>
          </p:cNvSpPr>
          <p:nvPr>
            <p:ph type="body" sz="half" idx="1"/>
          </p:nvPr>
        </p:nvSpPr>
        <p:spPr/>
        <p:txBody>
          <a:bodyPr/>
          <a:lstStyle/>
          <a:p>
            <a:pPr>
              <a:lnSpc>
                <a:spcPct val="90000"/>
              </a:lnSpc>
              <a:buFontTx/>
              <a:buNone/>
            </a:pPr>
            <a:r>
              <a:rPr lang="en-US" b="1" u="sng"/>
              <a:t>Teacher roles</a:t>
            </a:r>
          </a:p>
          <a:p>
            <a:pPr>
              <a:lnSpc>
                <a:spcPct val="90000"/>
              </a:lnSpc>
              <a:buFontTx/>
              <a:buNone/>
            </a:pPr>
            <a:endParaRPr lang="en-US" b="1"/>
          </a:p>
          <a:p>
            <a:pPr>
              <a:lnSpc>
                <a:spcPct val="90000"/>
              </a:lnSpc>
            </a:pPr>
            <a:r>
              <a:rPr lang="en-US" b="1"/>
              <a:t>Facilitates</a:t>
            </a:r>
          </a:p>
          <a:p>
            <a:pPr>
              <a:lnSpc>
                <a:spcPct val="90000"/>
              </a:lnSpc>
            </a:pPr>
            <a:r>
              <a:rPr lang="en-US" b="1"/>
              <a:t>Extends </a:t>
            </a:r>
          </a:p>
          <a:p>
            <a:pPr>
              <a:lnSpc>
                <a:spcPct val="90000"/>
              </a:lnSpc>
            </a:pPr>
            <a:r>
              <a:rPr lang="en-US" b="1"/>
              <a:t>Reflects</a:t>
            </a:r>
          </a:p>
          <a:p>
            <a:pPr>
              <a:lnSpc>
                <a:spcPct val="90000"/>
              </a:lnSpc>
            </a:pPr>
            <a:r>
              <a:rPr lang="en-US" b="1"/>
              <a:t>Analyses</a:t>
            </a:r>
          </a:p>
          <a:p>
            <a:pPr>
              <a:lnSpc>
                <a:spcPct val="90000"/>
              </a:lnSpc>
            </a:pPr>
            <a:r>
              <a:rPr lang="en-US" b="1"/>
              <a:t>Evaluates  </a:t>
            </a:r>
            <a:endParaRPr lang="en-AU" b="1"/>
          </a:p>
        </p:txBody>
      </p:sp>
      <p:sp>
        <p:nvSpPr>
          <p:cNvPr id="31748" name="Rectangle 4"/>
          <p:cNvSpPr>
            <a:spLocks noGrp="1" noChangeArrowheads="1"/>
          </p:cNvSpPr>
          <p:nvPr>
            <p:ph type="body" sz="half" idx="2"/>
          </p:nvPr>
        </p:nvSpPr>
        <p:spPr/>
        <p:txBody>
          <a:bodyPr/>
          <a:lstStyle/>
          <a:p>
            <a:pPr>
              <a:buFontTx/>
              <a:buNone/>
            </a:pPr>
            <a:r>
              <a:rPr lang="en-US" sz="2400" b="1" u="sng"/>
              <a:t>Student roles</a:t>
            </a:r>
          </a:p>
          <a:p>
            <a:pPr>
              <a:buFontTx/>
              <a:buNone/>
            </a:pPr>
            <a:endParaRPr lang="en-US" sz="2400" b="1"/>
          </a:p>
          <a:p>
            <a:r>
              <a:rPr lang="en-US" sz="2400" b="1"/>
              <a:t>Designs</a:t>
            </a:r>
          </a:p>
          <a:p>
            <a:r>
              <a:rPr lang="en-US" sz="2400" b="1"/>
              <a:t>Formulates</a:t>
            </a:r>
          </a:p>
          <a:p>
            <a:r>
              <a:rPr lang="en-US" sz="2400" b="1"/>
              <a:t>Plans</a:t>
            </a:r>
          </a:p>
          <a:p>
            <a:r>
              <a:rPr lang="en-US" sz="2400" b="1"/>
              <a:t>Takes risks</a:t>
            </a:r>
          </a:p>
          <a:p>
            <a:r>
              <a:rPr lang="en-US" sz="2400" b="1"/>
              <a:t>Modifies</a:t>
            </a:r>
          </a:p>
          <a:p>
            <a:r>
              <a:rPr lang="en-US" sz="2400" b="1"/>
              <a:t>Creates</a:t>
            </a:r>
          </a:p>
          <a:p>
            <a:r>
              <a:rPr lang="en-US" sz="2400" b="1"/>
              <a:t>Proposes</a:t>
            </a:r>
          </a:p>
          <a:p>
            <a:r>
              <a:rPr lang="en-US" sz="2400" b="1"/>
              <a:t>Active participant</a:t>
            </a:r>
            <a:endParaRPr lang="en-AU" sz="2400" b="1"/>
          </a:p>
        </p:txBody>
      </p:sp>
    </p:spTree>
  </p:cSld>
  <p:clrMapOvr>
    <a:masterClrMapping/>
  </p:clrMapOvr>
  <p:transition spd="slow">
    <p:cover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4000"/>
              <a:t>Creating: </a:t>
            </a:r>
            <a:r>
              <a:rPr lang="en-AU" sz="4000"/>
              <a:t>Potential Activities and Products</a:t>
            </a:r>
          </a:p>
        </p:txBody>
      </p:sp>
      <p:sp>
        <p:nvSpPr>
          <p:cNvPr id="51203" name="Rectangle 3"/>
          <p:cNvSpPr>
            <a:spLocks noGrp="1" noChangeArrowheads="1"/>
          </p:cNvSpPr>
          <p:nvPr>
            <p:ph type="body" idx="1"/>
          </p:nvPr>
        </p:nvSpPr>
        <p:spPr>
          <a:xfrm>
            <a:off x="457200" y="1600200"/>
            <a:ext cx="8458200" cy="4525963"/>
          </a:xfrm>
        </p:spPr>
        <p:txBody>
          <a:bodyPr/>
          <a:lstStyle/>
          <a:p>
            <a:r>
              <a:rPr lang="en-AU" sz="2000"/>
              <a:t>Use the SCAMPER strategy to invent a new type of sports shoe</a:t>
            </a:r>
          </a:p>
          <a:p>
            <a:r>
              <a:rPr lang="en-AU" sz="2000"/>
              <a:t>Invent a machine to do a specific task.</a:t>
            </a:r>
          </a:p>
          <a:p>
            <a:r>
              <a:rPr lang="en-AU" sz="2000"/>
              <a:t>Design a robot to do your homework.</a:t>
            </a:r>
          </a:p>
          <a:p>
            <a:r>
              <a:rPr lang="en-AU" sz="2000"/>
              <a:t>Create a new product. Give it a name and plan a marketing campaign.</a:t>
            </a:r>
          </a:p>
          <a:p>
            <a:r>
              <a:rPr lang="en-AU" sz="2000"/>
              <a:t>Write about your feelings in relation to...</a:t>
            </a:r>
          </a:p>
          <a:p>
            <a:r>
              <a:rPr lang="en-AU" sz="2000"/>
              <a:t>Write a TV show play, puppet show, role play, song </a:t>
            </a:r>
            <a:r>
              <a:rPr lang="en-AU" sz="2000" b="1" i="1"/>
              <a:t>or </a:t>
            </a:r>
            <a:r>
              <a:rPr lang="en-AU" sz="2000"/>
              <a:t>pantomime about..</a:t>
            </a:r>
          </a:p>
          <a:p>
            <a:r>
              <a:rPr lang="en-AU" sz="2000"/>
              <a:t>Design a new monetary system </a:t>
            </a:r>
          </a:p>
          <a:p>
            <a:r>
              <a:rPr lang="en-AU" sz="2000"/>
              <a:t>Develop a menu for a new restaurant using a variety of healthy foods</a:t>
            </a:r>
          </a:p>
          <a:p>
            <a:r>
              <a:rPr lang="en-AU" sz="2000"/>
              <a:t>Design a record, book or magazine cover for...</a:t>
            </a:r>
          </a:p>
          <a:p>
            <a:r>
              <a:rPr lang="en-AU" sz="2000"/>
              <a:t>Sell an idea</a:t>
            </a:r>
          </a:p>
          <a:p>
            <a:r>
              <a:rPr lang="en-AU" sz="2000"/>
              <a:t>Devise a way to...</a:t>
            </a:r>
          </a:p>
          <a:p>
            <a:r>
              <a:rPr lang="en-US" sz="2000"/>
              <a:t>Make up a new language and use it in an example</a:t>
            </a:r>
          </a:p>
          <a:p>
            <a:r>
              <a:rPr lang="en-US" sz="2000"/>
              <a:t>Write a jingle to advertise a new product.</a:t>
            </a:r>
          </a:p>
          <a:p>
            <a:endParaRPr lang="en-AU" sz="2000"/>
          </a:p>
        </p:txBody>
      </p:sp>
    </p:spTree>
  </p:cSld>
  <p:clrMapOvr>
    <a:masterClrMapping/>
  </p:clrMapOvr>
  <p:transition spd="slow">
    <p:cover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ChangeArrowheads="1"/>
          </p:cNvSpPr>
          <p:nvPr/>
        </p:nvSpPr>
        <p:spPr bwMode="auto">
          <a:xfrm>
            <a:off x="5638800" y="1447800"/>
            <a:ext cx="2743200" cy="4876800"/>
          </a:xfrm>
          <a:prstGeom prst="upArrow">
            <a:avLst>
              <a:gd name="adj1" fmla="val 50000"/>
              <a:gd name="adj2" fmla="val 44444"/>
            </a:avLst>
          </a:prstGeom>
          <a:gradFill rotWithShape="1">
            <a:gsLst>
              <a:gs pos="0">
                <a:srgbClr val="FFFFFF"/>
              </a:gs>
              <a:gs pos="100000">
                <a:srgbClr val="FFFF00"/>
              </a:gs>
            </a:gsLst>
            <a:lin ang="5400000" scaled="1"/>
          </a:gradFill>
          <a:ln w="9525">
            <a:solidFill>
              <a:schemeClr val="tx1"/>
            </a:solidFill>
            <a:miter lim="800000"/>
            <a:headEnd/>
            <a:tailEnd/>
          </a:ln>
          <a:effectLst/>
        </p:spPr>
        <p:txBody>
          <a:bodyPr vert="eaVert" wrap="none" anchor="ctr"/>
          <a:lstStyle/>
          <a:p>
            <a:endParaRPr lang="en-US"/>
          </a:p>
        </p:txBody>
      </p:sp>
      <p:sp>
        <p:nvSpPr>
          <p:cNvPr id="4099" name="AutoShape 3"/>
          <p:cNvSpPr>
            <a:spLocks noChangeArrowheads="1"/>
          </p:cNvSpPr>
          <p:nvPr/>
        </p:nvSpPr>
        <p:spPr bwMode="auto">
          <a:xfrm>
            <a:off x="381000" y="1447800"/>
            <a:ext cx="2743200" cy="4876800"/>
          </a:xfrm>
          <a:prstGeom prst="upArrow">
            <a:avLst>
              <a:gd name="adj1" fmla="val 50000"/>
              <a:gd name="adj2" fmla="val 44444"/>
            </a:avLst>
          </a:prstGeom>
          <a:gradFill rotWithShape="1">
            <a:gsLst>
              <a:gs pos="0">
                <a:schemeClr val="bg1"/>
              </a:gs>
              <a:gs pos="100000">
                <a:srgbClr val="33CC33"/>
              </a:gs>
            </a:gsLst>
            <a:lin ang="5400000" scaled="1"/>
          </a:gradFill>
          <a:ln w="9525">
            <a:solidFill>
              <a:schemeClr val="tx1"/>
            </a:solidFill>
            <a:miter lim="800000"/>
            <a:headEnd/>
            <a:tailEnd/>
          </a:ln>
          <a:effectLst/>
        </p:spPr>
        <p:txBody>
          <a:bodyPr vert="eaVert" wrap="none" anchor="ctr"/>
          <a:lstStyle/>
          <a:p>
            <a:endParaRPr lang="en-US"/>
          </a:p>
        </p:txBody>
      </p:sp>
      <p:sp>
        <p:nvSpPr>
          <p:cNvPr id="4100" name="Rectangle 4"/>
          <p:cNvSpPr>
            <a:spLocks noGrp="1" noChangeArrowheads="1"/>
          </p:cNvSpPr>
          <p:nvPr>
            <p:ph type="title"/>
          </p:nvPr>
        </p:nvSpPr>
        <p:spPr/>
        <p:txBody>
          <a:bodyPr/>
          <a:lstStyle/>
          <a:p>
            <a:r>
              <a:rPr lang="en-US" sz="4000"/>
              <a:t>Original Terms            New Terms</a:t>
            </a:r>
            <a:endParaRPr lang="en-AU" sz="4000"/>
          </a:p>
        </p:txBody>
      </p:sp>
      <p:sp>
        <p:nvSpPr>
          <p:cNvPr id="4101" name="Rectangle 5"/>
          <p:cNvSpPr>
            <a:spLocks noGrp="1" noChangeArrowheads="1"/>
          </p:cNvSpPr>
          <p:nvPr>
            <p:ph type="body" idx="1"/>
          </p:nvPr>
        </p:nvSpPr>
        <p:spPr>
          <a:xfrm>
            <a:off x="304800" y="1676400"/>
            <a:ext cx="3962400" cy="4525963"/>
          </a:xfrm>
        </p:spPr>
        <p:txBody>
          <a:bodyPr/>
          <a:lstStyle/>
          <a:p>
            <a:pPr>
              <a:lnSpc>
                <a:spcPct val="140000"/>
              </a:lnSpc>
            </a:pPr>
            <a:r>
              <a:rPr lang="en-US"/>
              <a:t>Evaluation</a:t>
            </a:r>
          </a:p>
          <a:p>
            <a:pPr>
              <a:lnSpc>
                <a:spcPct val="140000"/>
              </a:lnSpc>
            </a:pPr>
            <a:r>
              <a:rPr lang="en-US"/>
              <a:t>Synthesis</a:t>
            </a:r>
          </a:p>
          <a:p>
            <a:pPr>
              <a:lnSpc>
                <a:spcPct val="140000"/>
              </a:lnSpc>
            </a:pPr>
            <a:r>
              <a:rPr lang="en-US"/>
              <a:t>Analysis</a:t>
            </a:r>
          </a:p>
          <a:p>
            <a:pPr>
              <a:lnSpc>
                <a:spcPct val="140000"/>
              </a:lnSpc>
            </a:pPr>
            <a:r>
              <a:rPr lang="en-US"/>
              <a:t>Application</a:t>
            </a:r>
          </a:p>
          <a:p>
            <a:pPr>
              <a:lnSpc>
                <a:spcPct val="140000"/>
              </a:lnSpc>
            </a:pPr>
            <a:r>
              <a:rPr lang="en-US"/>
              <a:t>Comprehension</a:t>
            </a:r>
          </a:p>
          <a:p>
            <a:pPr>
              <a:lnSpc>
                <a:spcPct val="140000"/>
              </a:lnSpc>
            </a:pPr>
            <a:r>
              <a:rPr lang="en-US"/>
              <a:t>Knowledge</a:t>
            </a:r>
            <a:endParaRPr lang="en-AU"/>
          </a:p>
        </p:txBody>
      </p:sp>
      <p:sp>
        <p:nvSpPr>
          <p:cNvPr id="4102" name="Text Box 6"/>
          <p:cNvSpPr txBox="1">
            <a:spLocks noChangeArrowheads="1"/>
          </p:cNvSpPr>
          <p:nvPr/>
        </p:nvSpPr>
        <p:spPr bwMode="auto">
          <a:xfrm>
            <a:off x="5791200" y="1752600"/>
            <a:ext cx="3581400" cy="4533900"/>
          </a:xfrm>
          <a:prstGeom prst="rect">
            <a:avLst/>
          </a:prstGeom>
          <a:noFill/>
          <a:ln w="9525">
            <a:noFill/>
            <a:miter lim="800000"/>
            <a:headEnd/>
            <a:tailEnd/>
          </a:ln>
          <a:effectLst/>
        </p:spPr>
        <p:txBody>
          <a:bodyPr>
            <a:spAutoFit/>
          </a:bodyPr>
          <a:lstStyle/>
          <a:p>
            <a:pPr>
              <a:lnSpc>
                <a:spcPct val="110000"/>
              </a:lnSpc>
              <a:spcBef>
                <a:spcPct val="50000"/>
              </a:spcBef>
              <a:buFontTx/>
              <a:buChar char="•"/>
            </a:pPr>
            <a:r>
              <a:rPr lang="en-US" sz="3200">
                <a:solidFill>
                  <a:schemeClr val="accent2"/>
                </a:solidFill>
              </a:rPr>
              <a:t>Creating</a:t>
            </a:r>
          </a:p>
          <a:p>
            <a:pPr>
              <a:lnSpc>
                <a:spcPct val="110000"/>
              </a:lnSpc>
              <a:spcBef>
                <a:spcPct val="50000"/>
              </a:spcBef>
              <a:buFontTx/>
              <a:buChar char="•"/>
            </a:pPr>
            <a:r>
              <a:rPr lang="en-US" sz="3200">
                <a:solidFill>
                  <a:schemeClr val="accent2"/>
                </a:solidFill>
              </a:rPr>
              <a:t>Evaluating</a:t>
            </a:r>
          </a:p>
          <a:p>
            <a:pPr>
              <a:lnSpc>
                <a:spcPct val="110000"/>
              </a:lnSpc>
              <a:spcBef>
                <a:spcPct val="50000"/>
              </a:spcBef>
              <a:buFontTx/>
              <a:buChar char="•"/>
            </a:pPr>
            <a:r>
              <a:rPr lang="en-US" sz="3200">
                <a:solidFill>
                  <a:schemeClr val="accent2"/>
                </a:solidFill>
              </a:rPr>
              <a:t>Analysing</a:t>
            </a:r>
          </a:p>
          <a:p>
            <a:pPr>
              <a:lnSpc>
                <a:spcPct val="110000"/>
              </a:lnSpc>
              <a:spcBef>
                <a:spcPct val="50000"/>
              </a:spcBef>
              <a:buFontTx/>
              <a:buChar char="•"/>
            </a:pPr>
            <a:r>
              <a:rPr lang="en-US" sz="3200">
                <a:solidFill>
                  <a:schemeClr val="accent2"/>
                </a:solidFill>
              </a:rPr>
              <a:t>Applying</a:t>
            </a:r>
          </a:p>
          <a:p>
            <a:pPr>
              <a:lnSpc>
                <a:spcPct val="110000"/>
              </a:lnSpc>
              <a:spcBef>
                <a:spcPct val="50000"/>
              </a:spcBef>
              <a:buFontTx/>
              <a:buChar char="•"/>
            </a:pPr>
            <a:r>
              <a:rPr lang="en-US" sz="3200">
                <a:solidFill>
                  <a:schemeClr val="accent2"/>
                </a:solidFill>
              </a:rPr>
              <a:t>Understanding</a:t>
            </a:r>
          </a:p>
          <a:p>
            <a:pPr>
              <a:lnSpc>
                <a:spcPct val="110000"/>
              </a:lnSpc>
              <a:spcBef>
                <a:spcPct val="50000"/>
              </a:spcBef>
              <a:buFontTx/>
              <a:buChar char="•"/>
            </a:pPr>
            <a:r>
              <a:rPr lang="en-US" sz="3200">
                <a:solidFill>
                  <a:schemeClr val="accent2"/>
                </a:solidFill>
              </a:rPr>
              <a:t>Remembering</a:t>
            </a:r>
            <a:endParaRPr lang="en-AU" sz="3200">
              <a:solidFill>
                <a:schemeClr val="accent2"/>
              </a:solidFill>
            </a:endParaRPr>
          </a:p>
        </p:txBody>
      </p:sp>
      <p:sp>
        <p:nvSpPr>
          <p:cNvPr id="4103" name="AutoShape 7"/>
          <p:cNvSpPr>
            <a:spLocks noChangeArrowheads="1"/>
          </p:cNvSpPr>
          <p:nvPr/>
        </p:nvSpPr>
        <p:spPr bwMode="auto">
          <a:xfrm rot="1007404">
            <a:off x="3581400" y="2133600"/>
            <a:ext cx="1752600" cy="457200"/>
          </a:xfrm>
          <a:prstGeom prst="rightArrow">
            <a:avLst>
              <a:gd name="adj1" fmla="val 50000"/>
              <a:gd name="adj2" fmla="val 95833"/>
            </a:avLst>
          </a:prstGeom>
          <a:solidFill>
            <a:schemeClr val="folHlink"/>
          </a:solidFill>
          <a:ln w="9525">
            <a:solidFill>
              <a:schemeClr val="tx1"/>
            </a:solidFill>
            <a:miter lim="800000"/>
            <a:headEnd/>
            <a:tailEnd/>
          </a:ln>
          <a:effectLst/>
        </p:spPr>
        <p:txBody>
          <a:bodyPr wrap="none" anchor="ctr"/>
          <a:lstStyle/>
          <a:p>
            <a:endParaRPr lang="en-US"/>
          </a:p>
        </p:txBody>
      </p:sp>
      <p:sp>
        <p:nvSpPr>
          <p:cNvPr id="4104" name="AutoShape 8"/>
          <p:cNvSpPr>
            <a:spLocks noChangeArrowheads="1"/>
          </p:cNvSpPr>
          <p:nvPr/>
        </p:nvSpPr>
        <p:spPr bwMode="auto">
          <a:xfrm rot="-1731763">
            <a:off x="3581400" y="2286000"/>
            <a:ext cx="1752600" cy="457200"/>
          </a:xfrm>
          <a:prstGeom prst="rightArrow">
            <a:avLst>
              <a:gd name="adj1" fmla="val 50000"/>
              <a:gd name="adj2" fmla="val 95833"/>
            </a:avLst>
          </a:prstGeom>
          <a:solidFill>
            <a:srgbClr val="FFFF00"/>
          </a:solidFill>
          <a:ln w="9525">
            <a:solidFill>
              <a:schemeClr val="tx1"/>
            </a:solidFill>
            <a:miter lim="800000"/>
            <a:headEnd/>
            <a:tailEnd/>
          </a:ln>
          <a:effectLst/>
        </p:spPr>
        <p:txBody>
          <a:bodyPr wrap="none" anchor="ctr"/>
          <a:lstStyle/>
          <a:p>
            <a:endParaRPr lang="en-US"/>
          </a:p>
        </p:txBody>
      </p:sp>
      <p:sp>
        <p:nvSpPr>
          <p:cNvPr id="4105" name="AutoShape 9"/>
          <p:cNvSpPr>
            <a:spLocks noChangeArrowheads="1"/>
          </p:cNvSpPr>
          <p:nvPr/>
        </p:nvSpPr>
        <p:spPr bwMode="auto">
          <a:xfrm>
            <a:off x="3886200" y="3429000"/>
            <a:ext cx="1143000" cy="457200"/>
          </a:xfrm>
          <a:prstGeom prst="rightArrow">
            <a:avLst>
              <a:gd name="adj1" fmla="val 50000"/>
              <a:gd name="adj2" fmla="val 62500"/>
            </a:avLst>
          </a:prstGeom>
          <a:solidFill>
            <a:srgbClr val="FF3300"/>
          </a:solidFill>
          <a:ln w="9525">
            <a:solidFill>
              <a:schemeClr val="tx1"/>
            </a:solidFill>
            <a:miter lim="800000"/>
            <a:headEnd/>
            <a:tailEnd/>
          </a:ln>
          <a:effectLst/>
        </p:spPr>
        <p:txBody>
          <a:bodyPr wrap="none" anchor="ctr"/>
          <a:lstStyle/>
          <a:p>
            <a:endParaRPr lang="en-US"/>
          </a:p>
        </p:txBody>
      </p:sp>
      <p:sp>
        <p:nvSpPr>
          <p:cNvPr id="4106" name="AutoShape 10"/>
          <p:cNvSpPr>
            <a:spLocks noChangeArrowheads="1"/>
          </p:cNvSpPr>
          <p:nvPr/>
        </p:nvSpPr>
        <p:spPr bwMode="auto">
          <a:xfrm>
            <a:off x="3886200" y="4191000"/>
            <a:ext cx="1143000" cy="457200"/>
          </a:xfrm>
          <a:prstGeom prst="rightArrow">
            <a:avLst>
              <a:gd name="adj1" fmla="val 50000"/>
              <a:gd name="adj2" fmla="val 62500"/>
            </a:avLst>
          </a:prstGeom>
          <a:solidFill>
            <a:schemeClr val="hlink"/>
          </a:solidFill>
          <a:ln w="9525">
            <a:solidFill>
              <a:schemeClr val="tx1"/>
            </a:solidFill>
            <a:miter lim="800000"/>
            <a:headEnd/>
            <a:tailEnd/>
          </a:ln>
          <a:effectLst/>
        </p:spPr>
        <p:txBody>
          <a:bodyPr wrap="none" anchor="ctr"/>
          <a:lstStyle/>
          <a:p>
            <a:endParaRPr lang="en-US"/>
          </a:p>
        </p:txBody>
      </p:sp>
      <p:sp>
        <p:nvSpPr>
          <p:cNvPr id="4107" name="AutoShape 11"/>
          <p:cNvSpPr>
            <a:spLocks noChangeArrowheads="1"/>
          </p:cNvSpPr>
          <p:nvPr/>
        </p:nvSpPr>
        <p:spPr bwMode="auto">
          <a:xfrm>
            <a:off x="3886200" y="5029200"/>
            <a:ext cx="1143000" cy="457200"/>
          </a:xfrm>
          <a:prstGeom prst="rightArrow">
            <a:avLst>
              <a:gd name="adj1" fmla="val 50000"/>
              <a:gd name="adj2" fmla="val 62500"/>
            </a:avLst>
          </a:prstGeom>
          <a:solidFill>
            <a:srgbClr val="ED7C0B"/>
          </a:solidFill>
          <a:ln w="9525">
            <a:solidFill>
              <a:schemeClr val="tx1"/>
            </a:solidFill>
            <a:miter lim="800000"/>
            <a:headEnd/>
            <a:tailEnd/>
          </a:ln>
          <a:effectLst/>
        </p:spPr>
        <p:txBody>
          <a:bodyPr wrap="none" anchor="ctr"/>
          <a:lstStyle/>
          <a:p>
            <a:endParaRPr lang="en-US"/>
          </a:p>
        </p:txBody>
      </p:sp>
      <p:sp>
        <p:nvSpPr>
          <p:cNvPr id="4108" name="AutoShape 12"/>
          <p:cNvSpPr>
            <a:spLocks noChangeArrowheads="1"/>
          </p:cNvSpPr>
          <p:nvPr/>
        </p:nvSpPr>
        <p:spPr bwMode="auto">
          <a:xfrm>
            <a:off x="3886200" y="5867400"/>
            <a:ext cx="1143000" cy="457200"/>
          </a:xfrm>
          <a:prstGeom prst="rightArrow">
            <a:avLst>
              <a:gd name="adj1" fmla="val 50000"/>
              <a:gd name="adj2" fmla="val 62500"/>
            </a:avLst>
          </a:prstGeom>
          <a:solidFill>
            <a:srgbClr val="0000FF"/>
          </a:solidFill>
          <a:ln w="9525">
            <a:solidFill>
              <a:schemeClr val="tx1"/>
            </a:solidFill>
            <a:miter lim="800000"/>
            <a:headEnd/>
            <a:tailEnd/>
          </a:ln>
          <a:effectLst/>
        </p:spPr>
        <p:txBody>
          <a:bodyPr wrap="none" anchor="ctr"/>
          <a:lstStyle/>
          <a:p>
            <a:endParaRPr lang="en-US"/>
          </a:p>
        </p:txBody>
      </p:sp>
      <p:sp>
        <p:nvSpPr>
          <p:cNvPr id="4109" name="Text Box 13"/>
          <p:cNvSpPr txBox="1">
            <a:spLocks noChangeArrowheads="1"/>
          </p:cNvSpPr>
          <p:nvPr/>
        </p:nvSpPr>
        <p:spPr bwMode="auto">
          <a:xfrm>
            <a:off x="304800" y="6477000"/>
            <a:ext cx="8839200" cy="366713"/>
          </a:xfrm>
          <a:prstGeom prst="rect">
            <a:avLst/>
          </a:prstGeom>
          <a:noFill/>
          <a:ln w="9525">
            <a:noFill/>
            <a:miter lim="800000"/>
            <a:headEnd/>
            <a:tailEnd/>
          </a:ln>
          <a:effectLst/>
        </p:spPr>
        <p:txBody>
          <a:bodyPr>
            <a:spAutoFit/>
          </a:bodyPr>
          <a:lstStyle/>
          <a:p>
            <a:pPr algn="r">
              <a:spcBef>
                <a:spcPct val="50000"/>
              </a:spcBef>
            </a:pPr>
            <a:r>
              <a:rPr lang="en-US">
                <a:solidFill>
                  <a:schemeClr val="accent2"/>
                </a:solidFill>
              </a:rPr>
              <a:t>(Based on Pohl, 2000, </a:t>
            </a:r>
            <a:r>
              <a:rPr lang="en-US" b="1" i="1">
                <a:solidFill>
                  <a:schemeClr val="accent2"/>
                </a:solidFill>
              </a:rPr>
              <a:t>Learning to Think, Thinking to Learn, p. 8</a:t>
            </a:r>
            <a:r>
              <a:rPr lang="en-US">
                <a:solidFill>
                  <a:schemeClr val="accent2"/>
                </a:solidFill>
              </a:rPr>
              <a:t>) </a:t>
            </a:r>
            <a:endParaRPr lang="en-AU">
              <a:solidFill>
                <a:schemeClr val="accent2"/>
              </a:solidFill>
            </a:endParaRPr>
          </a:p>
        </p:txBody>
      </p:sp>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102">
                                            <p:txEl>
                                              <p:pRg st="5" end="5"/>
                                            </p:txEl>
                                          </p:spTgt>
                                        </p:tgtEl>
                                        <p:attrNameLst>
                                          <p:attrName>style.visibility</p:attrName>
                                        </p:attrNameLst>
                                      </p:cBhvr>
                                      <p:to>
                                        <p:strVal val="visible"/>
                                      </p:to>
                                    </p:set>
                                    <p:anim calcmode="lin" valueType="num">
                                      <p:cBhvr additive="base">
                                        <p:cTn id="7" dur="3000" fill="hold"/>
                                        <p:tgtEl>
                                          <p:spTgt spid="4102">
                                            <p:txEl>
                                              <p:pRg st="5" end="5"/>
                                            </p:txEl>
                                          </p:spTgt>
                                        </p:tgtEl>
                                        <p:attrNameLst>
                                          <p:attrName>ppt_x</p:attrName>
                                        </p:attrNameLst>
                                      </p:cBhvr>
                                      <p:tavLst>
                                        <p:tav tm="0">
                                          <p:val>
                                            <p:strVal val="1+#ppt_w/2"/>
                                          </p:val>
                                        </p:tav>
                                        <p:tav tm="100000">
                                          <p:val>
                                            <p:strVal val="#ppt_x"/>
                                          </p:val>
                                        </p:tav>
                                      </p:tavLst>
                                    </p:anim>
                                    <p:anim calcmode="lin" valueType="num">
                                      <p:cBhvr additive="base">
                                        <p:cTn id="8" dur="3000" fill="hold"/>
                                        <p:tgtEl>
                                          <p:spTgt spid="4102">
                                            <p:txEl>
                                              <p:pRg st="5" end="5"/>
                                            </p:txEl>
                                          </p:spTgt>
                                        </p:tgtEl>
                                        <p:attrNameLst>
                                          <p:attrName>ppt_y</p:attrName>
                                        </p:attrNameLst>
                                      </p:cBhvr>
                                      <p:tavLst>
                                        <p:tav tm="0">
                                          <p:val>
                                            <p:strVal val="#ppt_y"/>
                                          </p:val>
                                        </p:tav>
                                        <p:tav tm="100000">
                                          <p:val>
                                            <p:strVal val="#ppt_y"/>
                                          </p:val>
                                        </p:tav>
                                      </p:tavLst>
                                    </p:anim>
                                  </p:childTnLst>
                                </p:cTn>
                              </p:par>
                            </p:childTnLst>
                          </p:cTn>
                        </p:par>
                        <p:par>
                          <p:cTn id="9" fill="hold">
                            <p:stCondLst>
                              <p:cond delay="3000"/>
                            </p:stCondLst>
                            <p:childTnLst>
                              <p:par>
                                <p:cTn id="10" presetID="2" presetClass="entr" presetSubtype="2" fill="hold" nodeType="afterEffect">
                                  <p:stCondLst>
                                    <p:cond delay="0"/>
                                  </p:stCondLst>
                                  <p:childTnLst>
                                    <p:set>
                                      <p:cBhvr>
                                        <p:cTn id="11" dur="1" fill="hold">
                                          <p:stCondLst>
                                            <p:cond delay="0"/>
                                          </p:stCondLst>
                                        </p:cTn>
                                        <p:tgtEl>
                                          <p:spTgt spid="4102">
                                            <p:txEl>
                                              <p:pRg st="4" end="4"/>
                                            </p:txEl>
                                          </p:spTgt>
                                        </p:tgtEl>
                                        <p:attrNameLst>
                                          <p:attrName>style.visibility</p:attrName>
                                        </p:attrNameLst>
                                      </p:cBhvr>
                                      <p:to>
                                        <p:strVal val="visible"/>
                                      </p:to>
                                    </p:set>
                                    <p:anim calcmode="lin" valueType="num">
                                      <p:cBhvr additive="base">
                                        <p:cTn id="12" dur="3000" fill="hold"/>
                                        <p:tgtEl>
                                          <p:spTgt spid="4102">
                                            <p:txEl>
                                              <p:pRg st="4" end="4"/>
                                            </p:txEl>
                                          </p:spTgt>
                                        </p:tgtEl>
                                        <p:attrNameLst>
                                          <p:attrName>ppt_x</p:attrName>
                                        </p:attrNameLst>
                                      </p:cBhvr>
                                      <p:tavLst>
                                        <p:tav tm="0">
                                          <p:val>
                                            <p:strVal val="1+#ppt_w/2"/>
                                          </p:val>
                                        </p:tav>
                                        <p:tav tm="100000">
                                          <p:val>
                                            <p:strVal val="#ppt_x"/>
                                          </p:val>
                                        </p:tav>
                                      </p:tavLst>
                                    </p:anim>
                                    <p:anim calcmode="lin" valueType="num">
                                      <p:cBhvr additive="base">
                                        <p:cTn id="13" dur="3000" fill="hold"/>
                                        <p:tgtEl>
                                          <p:spTgt spid="4102">
                                            <p:txEl>
                                              <p:pRg st="4" end="4"/>
                                            </p:txEl>
                                          </p:spTgt>
                                        </p:tgtEl>
                                        <p:attrNameLst>
                                          <p:attrName>ppt_y</p:attrName>
                                        </p:attrNameLst>
                                      </p:cBhvr>
                                      <p:tavLst>
                                        <p:tav tm="0">
                                          <p:val>
                                            <p:strVal val="#ppt_y"/>
                                          </p:val>
                                        </p:tav>
                                        <p:tav tm="100000">
                                          <p:val>
                                            <p:strVal val="#ppt_y"/>
                                          </p:val>
                                        </p:tav>
                                      </p:tavLst>
                                    </p:anim>
                                  </p:childTnLst>
                                </p:cTn>
                              </p:par>
                            </p:childTnLst>
                          </p:cTn>
                        </p:par>
                        <p:par>
                          <p:cTn id="14" fill="hold">
                            <p:stCondLst>
                              <p:cond delay="6000"/>
                            </p:stCondLst>
                            <p:childTnLst>
                              <p:par>
                                <p:cTn id="15" presetID="2" presetClass="entr" presetSubtype="2" fill="hold" nodeType="afterEffect">
                                  <p:stCondLst>
                                    <p:cond delay="0"/>
                                  </p:stCondLst>
                                  <p:childTnLst>
                                    <p:set>
                                      <p:cBhvr>
                                        <p:cTn id="16" dur="1" fill="hold">
                                          <p:stCondLst>
                                            <p:cond delay="0"/>
                                          </p:stCondLst>
                                        </p:cTn>
                                        <p:tgtEl>
                                          <p:spTgt spid="4102">
                                            <p:txEl>
                                              <p:pRg st="3" end="3"/>
                                            </p:txEl>
                                          </p:spTgt>
                                        </p:tgtEl>
                                        <p:attrNameLst>
                                          <p:attrName>style.visibility</p:attrName>
                                        </p:attrNameLst>
                                      </p:cBhvr>
                                      <p:to>
                                        <p:strVal val="visible"/>
                                      </p:to>
                                    </p:set>
                                    <p:anim calcmode="lin" valueType="num">
                                      <p:cBhvr additive="base">
                                        <p:cTn id="17" dur="3000" fill="hold"/>
                                        <p:tgtEl>
                                          <p:spTgt spid="4102">
                                            <p:txEl>
                                              <p:pRg st="3" end="3"/>
                                            </p:txEl>
                                          </p:spTgt>
                                        </p:tgtEl>
                                        <p:attrNameLst>
                                          <p:attrName>ppt_x</p:attrName>
                                        </p:attrNameLst>
                                      </p:cBhvr>
                                      <p:tavLst>
                                        <p:tav tm="0">
                                          <p:val>
                                            <p:strVal val="1+#ppt_w/2"/>
                                          </p:val>
                                        </p:tav>
                                        <p:tav tm="100000">
                                          <p:val>
                                            <p:strVal val="#ppt_x"/>
                                          </p:val>
                                        </p:tav>
                                      </p:tavLst>
                                    </p:anim>
                                    <p:anim calcmode="lin" valueType="num">
                                      <p:cBhvr additive="base">
                                        <p:cTn id="18" dur="3000" fill="hold"/>
                                        <p:tgtEl>
                                          <p:spTgt spid="4102">
                                            <p:txEl>
                                              <p:pRg st="3" end="3"/>
                                            </p:txEl>
                                          </p:spTgt>
                                        </p:tgtEl>
                                        <p:attrNameLst>
                                          <p:attrName>ppt_y</p:attrName>
                                        </p:attrNameLst>
                                      </p:cBhvr>
                                      <p:tavLst>
                                        <p:tav tm="0">
                                          <p:val>
                                            <p:strVal val="#ppt_y"/>
                                          </p:val>
                                        </p:tav>
                                        <p:tav tm="100000">
                                          <p:val>
                                            <p:strVal val="#ppt_y"/>
                                          </p:val>
                                        </p:tav>
                                      </p:tavLst>
                                    </p:anim>
                                  </p:childTnLst>
                                </p:cTn>
                              </p:par>
                            </p:childTnLst>
                          </p:cTn>
                        </p:par>
                        <p:par>
                          <p:cTn id="19" fill="hold">
                            <p:stCondLst>
                              <p:cond delay="9000"/>
                            </p:stCondLst>
                            <p:childTnLst>
                              <p:par>
                                <p:cTn id="20" presetID="2" presetClass="entr" presetSubtype="2" fill="hold" nodeType="afterEffect">
                                  <p:stCondLst>
                                    <p:cond delay="0"/>
                                  </p:stCondLst>
                                  <p:childTnLst>
                                    <p:set>
                                      <p:cBhvr>
                                        <p:cTn id="21" dur="1" fill="hold">
                                          <p:stCondLst>
                                            <p:cond delay="0"/>
                                          </p:stCondLst>
                                        </p:cTn>
                                        <p:tgtEl>
                                          <p:spTgt spid="4102">
                                            <p:txEl>
                                              <p:pRg st="2" end="2"/>
                                            </p:txEl>
                                          </p:spTgt>
                                        </p:tgtEl>
                                        <p:attrNameLst>
                                          <p:attrName>style.visibility</p:attrName>
                                        </p:attrNameLst>
                                      </p:cBhvr>
                                      <p:to>
                                        <p:strVal val="visible"/>
                                      </p:to>
                                    </p:set>
                                    <p:anim calcmode="lin" valueType="num">
                                      <p:cBhvr additive="base">
                                        <p:cTn id="22" dur="3000" fill="hold"/>
                                        <p:tgtEl>
                                          <p:spTgt spid="4102">
                                            <p:txEl>
                                              <p:pRg st="2" end="2"/>
                                            </p:txEl>
                                          </p:spTgt>
                                        </p:tgtEl>
                                        <p:attrNameLst>
                                          <p:attrName>ppt_x</p:attrName>
                                        </p:attrNameLst>
                                      </p:cBhvr>
                                      <p:tavLst>
                                        <p:tav tm="0">
                                          <p:val>
                                            <p:strVal val="1+#ppt_w/2"/>
                                          </p:val>
                                        </p:tav>
                                        <p:tav tm="100000">
                                          <p:val>
                                            <p:strVal val="#ppt_x"/>
                                          </p:val>
                                        </p:tav>
                                      </p:tavLst>
                                    </p:anim>
                                    <p:anim calcmode="lin" valueType="num">
                                      <p:cBhvr additive="base">
                                        <p:cTn id="23" dur="3000" fill="hold"/>
                                        <p:tgtEl>
                                          <p:spTgt spid="4102">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12000"/>
                            </p:stCondLst>
                            <p:childTnLst>
                              <p:par>
                                <p:cTn id="25" presetID="2" presetClass="entr" presetSubtype="2" fill="hold" nodeType="afterEffect">
                                  <p:stCondLst>
                                    <p:cond delay="0"/>
                                  </p:stCondLst>
                                  <p:childTnLst>
                                    <p:set>
                                      <p:cBhvr>
                                        <p:cTn id="26" dur="1" fill="hold">
                                          <p:stCondLst>
                                            <p:cond delay="0"/>
                                          </p:stCondLst>
                                        </p:cTn>
                                        <p:tgtEl>
                                          <p:spTgt spid="4102">
                                            <p:txEl>
                                              <p:pRg st="1" end="1"/>
                                            </p:txEl>
                                          </p:spTgt>
                                        </p:tgtEl>
                                        <p:attrNameLst>
                                          <p:attrName>style.visibility</p:attrName>
                                        </p:attrNameLst>
                                      </p:cBhvr>
                                      <p:to>
                                        <p:strVal val="visible"/>
                                      </p:to>
                                    </p:set>
                                    <p:anim calcmode="lin" valueType="num">
                                      <p:cBhvr additive="base">
                                        <p:cTn id="27" dur="3000" fill="hold"/>
                                        <p:tgtEl>
                                          <p:spTgt spid="4102">
                                            <p:txEl>
                                              <p:pRg st="1" end="1"/>
                                            </p:txEl>
                                          </p:spTgt>
                                        </p:tgtEl>
                                        <p:attrNameLst>
                                          <p:attrName>ppt_x</p:attrName>
                                        </p:attrNameLst>
                                      </p:cBhvr>
                                      <p:tavLst>
                                        <p:tav tm="0">
                                          <p:val>
                                            <p:strVal val="1+#ppt_w/2"/>
                                          </p:val>
                                        </p:tav>
                                        <p:tav tm="100000">
                                          <p:val>
                                            <p:strVal val="#ppt_x"/>
                                          </p:val>
                                        </p:tav>
                                      </p:tavLst>
                                    </p:anim>
                                    <p:anim calcmode="lin" valueType="num">
                                      <p:cBhvr additive="base">
                                        <p:cTn id="28" dur="3000" fill="hold"/>
                                        <p:tgtEl>
                                          <p:spTgt spid="4102">
                                            <p:txEl>
                                              <p:pRg st="1" end="1"/>
                                            </p:txEl>
                                          </p:spTgt>
                                        </p:tgtEl>
                                        <p:attrNameLst>
                                          <p:attrName>ppt_y</p:attrName>
                                        </p:attrNameLst>
                                      </p:cBhvr>
                                      <p:tavLst>
                                        <p:tav tm="0">
                                          <p:val>
                                            <p:strVal val="#ppt_y"/>
                                          </p:val>
                                        </p:tav>
                                        <p:tav tm="100000">
                                          <p:val>
                                            <p:strVal val="#ppt_y"/>
                                          </p:val>
                                        </p:tav>
                                      </p:tavLst>
                                    </p:anim>
                                  </p:childTnLst>
                                </p:cTn>
                              </p:par>
                            </p:childTnLst>
                          </p:cTn>
                        </p:par>
                        <p:par>
                          <p:cTn id="29" fill="hold">
                            <p:stCondLst>
                              <p:cond delay="15000"/>
                            </p:stCondLst>
                            <p:childTnLst>
                              <p:par>
                                <p:cTn id="30" presetID="2" presetClass="entr" presetSubtype="2" fill="hold" nodeType="afterEffect">
                                  <p:stCondLst>
                                    <p:cond delay="0"/>
                                  </p:stCondLst>
                                  <p:childTnLst>
                                    <p:set>
                                      <p:cBhvr>
                                        <p:cTn id="31" dur="1" fill="hold">
                                          <p:stCondLst>
                                            <p:cond delay="0"/>
                                          </p:stCondLst>
                                        </p:cTn>
                                        <p:tgtEl>
                                          <p:spTgt spid="4102">
                                            <p:txEl>
                                              <p:pRg st="0" end="0"/>
                                            </p:txEl>
                                          </p:spTgt>
                                        </p:tgtEl>
                                        <p:attrNameLst>
                                          <p:attrName>style.visibility</p:attrName>
                                        </p:attrNameLst>
                                      </p:cBhvr>
                                      <p:to>
                                        <p:strVal val="visible"/>
                                      </p:to>
                                    </p:set>
                                    <p:anim calcmode="lin" valueType="num">
                                      <p:cBhvr additive="base">
                                        <p:cTn id="32" dur="3000" fill="hold"/>
                                        <p:tgtEl>
                                          <p:spTgt spid="4102">
                                            <p:txEl>
                                              <p:pRg st="0" end="0"/>
                                            </p:txEl>
                                          </p:spTgt>
                                        </p:tgtEl>
                                        <p:attrNameLst>
                                          <p:attrName>ppt_x</p:attrName>
                                        </p:attrNameLst>
                                      </p:cBhvr>
                                      <p:tavLst>
                                        <p:tav tm="0">
                                          <p:val>
                                            <p:strVal val="1+#ppt_w/2"/>
                                          </p:val>
                                        </p:tav>
                                        <p:tav tm="100000">
                                          <p:val>
                                            <p:strVal val="#ppt_x"/>
                                          </p:val>
                                        </p:tav>
                                      </p:tavLst>
                                    </p:anim>
                                    <p:anim calcmode="lin" valueType="num">
                                      <p:cBhvr additive="base">
                                        <p:cTn id="33" dur="3000" fill="hold"/>
                                        <p:tgtEl>
                                          <p:spTgt spid="4102">
                                            <p:txEl>
                                              <p:pRg st="0" end="0"/>
                                            </p:txEl>
                                          </p:spTgt>
                                        </p:tgtEl>
                                        <p:attrNameLst>
                                          <p:attrName>ppt_y</p:attrName>
                                        </p:attrNameLst>
                                      </p:cBhvr>
                                      <p:tavLst>
                                        <p:tav tm="0">
                                          <p:val>
                                            <p:strVal val="#ppt_y"/>
                                          </p:val>
                                        </p:tav>
                                        <p:tav tm="100000">
                                          <p:val>
                                            <p:strVal val="#ppt_y"/>
                                          </p:val>
                                        </p:tav>
                                      </p:tavLst>
                                    </p:anim>
                                  </p:childTnLst>
                                </p:cTn>
                              </p:par>
                            </p:childTnLst>
                          </p:cTn>
                        </p:par>
                        <p:par>
                          <p:cTn id="34" fill="hold">
                            <p:stCondLst>
                              <p:cond delay="18000"/>
                            </p:stCondLst>
                            <p:childTnLst>
                              <p:par>
                                <p:cTn id="35" presetID="2" presetClass="entr" presetSubtype="4" fill="hold" grpId="0" nodeType="afterEffect">
                                  <p:stCondLst>
                                    <p:cond delay="0"/>
                                  </p:stCondLst>
                                  <p:childTnLst>
                                    <p:set>
                                      <p:cBhvr>
                                        <p:cTn id="36" dur="1" fill="hold">
                                          <p:stCondLst>
                                            <p:cond delay="0"/>
                                          </p:stCondLst>
                                        </p:cTn>
                                        <p:tgtEl>
                                          <p:spTgt spid="4098"/>
                                        </p:tgtEl>
                                        <p:attrNameLst>
                                          <p:attrName>style.visibility</p:attrName>
                                        </p:attrNameLst>
                                      </p:cBhvr>
                                      <p:to>
                                        <p:strVal val="visible"/>
                                      </p:to>
                                    </p:set>
                                    <p:anim calcmode="lin" valueType="num">
                                      <p:cBhvr additive="base">
                                        <p:cTn id="37" dur="2000" fill="hold"/>
                                        <p:tgtEl>
                                          <p:spTgt spid="4098"/>
                                        </p:tgtEl>
                                        <p:attrNameLst>
                                          <p:attrName>ppt_x</p:attrName>
                                        </p:attrNameLst>
                                      </p:cBhvr>
                                      <p:tavLst>
                                        <p:tav tm="0">
                                          <p:val>
                                            <p:strVal val="#ppt_x"/>
                                          </p:val>
                                        </p:tav>
                                        <p:tav tm="100000">
                                          <p:val>
                                            <p:strVal val="#ppt_x"/>
                                          </p:val>
                                        </p:tav>
                                      </p:tavLst>
                                    </p:anim>
                                    <p:anim calcmode="lin" valueType="num">
                                      <p:cBhvr additive="base">
                                        <p:cTn id="38" dur="20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840162"/>
          </a:xfrm>
        </p:spPr>
        <p:txBody>
          <a:bodyPr/>
          <a:lstStyle/>
          <a:p>
            <a:r>
              <a:rPr lang="en-US" dirty="0" smtClean="0"/>
              <a:t>Now it’s your turn to practice!</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Tree>
  </p:cSld>
  <p:clrMapOvr>
    <a:masterClrMapping/>
  </p:clrMapOvr>
  <p:transition spd="slow">
    <p:cover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228600"/>
            <a:ext cx="8229600" cy="1143000"/>
          </a:xfrm>
        </p:spPr>
        <p:txBody>
          <a:bodyPr/>
          <a:lstStyle/>
          <a:p>
            <a:r>
              <a:rPr lang="en-US"/>
              <a:t>Sample Unit : Space</a:t>
            </a:r>
            <a:endParaRPr lang="en-AU"/>
          </a:p>
        </p:txBody>
      </p:sp>
      <p:graphicFrame>
        <p:nvGraphicFramePr>
          <p:cNvPr id="64577" name="Group 65"/>
          <p:cNvGraphicFramePr>
            <a:graphicFrameLocks noGrp="1"/>
          </p:cNvGraphicFramePr>
          <p:nvPr/>
        </p:nvGraphicFramePr>
        <p:xfrm>
          <a:off x="0" y="838200"/>
          <a:ext cx="9144000" cy="5876544"/>
        </p:xfrm>
        <a:graphic>
          <a:graphicData uri="http://schemas.openxmlformats.org/drawingml/2006/table">
            <a:tbl>
              <a:tblPr/>
              <a:tblGrid>
                <a:gridCol w="2832100"/>
                <a:gridCol w="6311900"/>
              </a:tblGrid>
              <a:tr h="673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2"/>
                          </a:solidFill>
                          <a:effectLst/>
                          <a:latin typeface="Arial" charset="0"/>
                        </a:rPr>
                        <a:t>Remembering</a:t>
                      </a:r>
                      <a:endParaRPr kumimoji="0" lang="en-AU" sz="2800" b="0" i="0" u="none" strike="noStrike" cap="none" normalizeH="0" baseline="0" smtClean="0">
                        <a:ln>
                          <a:noFill/>
                        </a:ln>
                        <a:solidFill>
                          <a:schemeClr val="accent2"/>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2800" b="0"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Arial" charset="0"/>
                        </a:rPr>
                        <a:t>Cut out “space” pictures from a magazine.  Make a display or a collage. List space words (Alphabet Key). List the names of the planets in our universe.  List all the things an astronaut would need for a space journey.</a:t>
                      </a:r>
                      <a:endParaRPr kumimoji="0" lang="en-AU" sz="1600" b="0"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2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2"/>
                          </a:solidFill>
                          <a:effectLst/>
                          <a:latin typeface="Arial" charset="0"/>
                        </a:rPr>
                        <a:t>Understanding</a:t>
                      </a:r>
                      <a:endParaRPr kumimoji="0" lang="en-AU" sz="2800" b="0" i="0" u="none" strike="noStrike" cap="none" normalizeH="0" baseline="0" smtClean="0">
                        <a:ln>
                          <a:noFill/>
                        </a:ln>
                        <a:solidFill>
                          <a:schemeClr val="accent2"/>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2800" b="0"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Arial" charset="0"/>
                        </a:rPr>
                        <a:t>Make your desk into a spaceship, Make an astronaut for a puppet play.  Use it to tell what an astronaut does.  Make a model of the planets in our solar system.  </a:t>
                      </a:r>
                      <a:endParaRPr kumimoji="0" lang="en-AU" sz="1600" b="0"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7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2"/>
                          </a:solidFill>
                          <a:effectLst/>
                          <a:latin typeface="Arial" charset="0"/>
                        </a:rPr>
                        <a:t>Applying</a:t>
                      </a:r>
                      <a:endParaRPr kumimoji="0" lang="en-AU" sz="2800" b="0"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Arial" charset="0"/>
                        </a:rPr>
                        <a:t>Keep a diary of your space adventure (5 days). What sort of instruments would you need to make space music? Make a list of questions you would like to ask an astronaut.</a:t>
                      </a:r>
                      <a:endParaRPr kumimoji="0" lang="en-AU" sz="1600" b="0"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5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2"/>
                          </a:solidFill>
                          <a:effectLst/>
                          <a:latin typeface="Arial" charset="0"/>
                        </a:rPr>
                        <a:t>Analysing</a:t>
                      </a:r>
                      <a:endParaRPr kumimoji="0" lang="en-AU" sz="2800" b="0"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Arial" charset="0"/>
                        </a:rPr>
                        <a:t>Make an application form for a person applying for the job of an astronaut.  Compare Galileo’s telescope to a modern telescope.  Distinguish between the Russian and American space programs.</a:t>
                      </a:r>
                      <a:endParaRPr kumimoji="0" lang="en-AU" sz="1600" b="0"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5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2"/>
                          </a:solidFill>
                          <a:effectLst/>
                          <a:latin typeface="Arial" charset="0"/>
                        </a:rPr>
                        <a:t>Evaluating</a:t>
                      </a:r>
                      <a:endParaRPr kumimoji="0" lang="en-AU" sz="2800" b="0"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Arial" charset="0"/>
                        </a:rPr>
                        <a:t>Compare the benefits of living on Earth and the moon.  You can take three people with you to the moon.  Choose and give reasons. Choose a planet you would like to live on- explain why.</a:t>
                      </a:r>
                      <a:endParaRPr kumimoji="0" lang="en-AU" sz="1600" b="0"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5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2"/>
                          </a:solidFill>
                          <a:effectLst/>
                          <a:latin typeface="Arial" charset="0"/>
                        </a:rPr>
                        <a:t>Creating</a:t>
                      </a:r>
                      <a:endParaRPr kumimoji="0" lang="en-AU" sz="2800" b="0" i="0" u="none" strike="noStrike" cap="none" normalizeH="0" baseline="0" smtClean="0">
                        <a:ln>
                          <a:noFill/>
                        </a:ln>
                        <a:solidFill>
                          <a:schemeClr val="accent2"/>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2800" b="0"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Arial" charset="0"/>
                        </a:rPr>
                        <a:t>Write a newspaper report for the following headline: “Spaceship out of control”. Use the SCAMPER strategy to design a new space suit. Create a game called “Space Snap”.  Prepare a menu for your spaceship crew. Design an advertising program for trips to the moon.</a:t>
                      </a:r>
                      <a:endParaRPr kumimoji="0" lang="en-AU" sz="1600" b="0"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4552" name="Picture 40">
            <a:hlinkClick r:id="" action="ppaction://media"/>
          </p:cNvPr>
          <p:cNvPicPr>
            <a:picLocks noRot="1" noChangeAspect="1" noChangeArrowheads="1"/>
          </p:cNvPicPr>
          <p:nvPr>
            <a:wavAudioFile r:embed="rId1" name="j0074877.wav"/>
          </p:nvPr>
        </p:nvPicPr>
        <p:blipFill>
          <a:blip r:embed="rId3" cstate="print"/>
          <a:srcRect/>
          <a:stretch>
            <a:fillRect/>
          </a:stretch>
        </p:blipFill>
        <p:spPr bwMode="auto">
          <a:xfrm>
            <a:off x="8305800" y="457200"/>
            <a:ext cx="304800" cy="304800"/>
          </a:xfrm>
          <a:prstGeom prst="rect">
            <a:avLst/>
          </a:prstGeom>
          <a:noFill/>
        </p:spPr>
      </p:pic>
      <p:pic>
        <p:nvPicPr>
          <p:cNvPr id="64553" name="Picture 41" descr="j0288906"/>
          <p:cNvPicPr>
            <a:picLocks noChangeAspect="1" noChangeArrowheads="1" noCrop="1"/>
          </p:cNvPicPr>
          <p:nvPr/>
        </p:nvPicPr>
        <p:blipFill>
          <a:blip r:embed="rId4" cstate="print"/>
          <a:srcRect/>
          <a:stretch>
            <a:fillRect/>
          </a:stretch>
        </p:blipFill>
        <p:spPr bwMode="auto">
          <a:xfrm>
            <a:off x="8153400" y="0"/>
            <a:ext cx="1228725" cy="819150"/>
          </a:xfrm>
          <a:prstGeom prst="rect">
            <a:avLst/>
          </a:prstGeom>
          <a:noFill/>
        </p:spPr>
      </p:pic>
      <p:pic>
        <p:nvPicPr>
          <p:cNvPr id="64554" name="Picture 42" descr="j0285324"/>
          <p:cNvPicPr>
            <a:picLocks noChangeAspect="1" noChangeArrowheads="1" noCrop="1"/>
          </p:cNvPicPr>
          <p:nvPr/>
        </p:nvPicPr>
        <p:blipFill>
          <a:blip r:embed="rId5" cstate="print"/>
          <a:srcRect/>
          <a:stretch>
            <a:fillRect/>
          </a:stretch>
        </p:blipFill>
        <p:spPr bwMode="auto">
          <a:xfrm>
            <a:off x="0" y="0"/>
            <a:ext cx="1238250" cy="876300"/>
          </a:xfrm>
          <a:prstGeom prst="rect">
            <a:avLst/>
          </a:prstGeom>
          <a:noFill/>
        </p:spPr>
      </p:pic>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451" fill="hold"/>
                                        <p:tgtEl>
                                          <p:spTgt spid="6455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4552"/>
                </p:tgtEl>
              </p:cMediaNode>
            </p:audio>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228600"/>
            <a:ext cx="8229600" cy="1143000"/>
          </a:xfrm>
        </p:spPr>
        <p:txBody>
          <a:bodyPr/>
          <a:lstStyle/>
          <a:p>
            <a:r>
              <a:rPr lang="en-US"/>
              <a:t>Sample Unit : Travel</a:t>
            </a:r>
            <a:endParaRPr lang="en-AU"/>
          </a:p>
        </p:txBody>
      </p:sp>
      <p:graphicFrame>
        <p:nvGraphicFramePr>
          <p:cNvPr id="66618" name="Group 58"/>
          <p:cNvGraphicFramePr>
            <a:graphicFrameLocks noGrp="1"/>
          </p:cNvGraphicFramePr>
          <p:nvPr/>
        </p:nvGraphicFramePr>
        <p:xfrm>
          <a:off x="304800" y="838200"/>
          <a:ext cx="8610600" cy="6156960"/>
        </p:xfrm>
        <a:graphic>
          <a:graphicData uri="http://schemas.openxmlformats.org/drawingml/2006/table">
            <a:tbl>
              <a:tblPr/>
              <a:tblGrid>
                <a:gridCol w="2667000"/>
                <a:gridCol w="5943600"/>
              </a:tblGrid>
              <a:tr h="1038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2"/>
                          </a:solidFill>
                          <a:effectLst/>
                          <a:latin typeface="Arial" charset="0"/>
                        </a:rPr>
                        <a:t>Remembering</a:t>
                      </a:r>
                      <a:endParaRPr kumimoji="0" lang="en-AU" sz="2800" b="0" i="0" u="none" strike="noStrike" cap="none" normalizeH="0" baseline="0" smtClean="0">
                        <a:ln>
                          <a:noFill/>
                        </a:ln>
                        <a:solidFill>
                          <a:schemeClr val="accent2"/>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2800" b="0"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Arial" charset="0"/>
                        </a:rPr>
                        <a:t>How many ways can you travel from one place to another?  List and draw all the ways you know.  Describe one of the vehicles from your list, draw a diagram and label the parts. Collect “transport” pictures from magazines- make a poster with info.</a:t>
                      </a:r>
                      <a:endParaRPr kumimoji="0" lang="en-AU" sz="1600" b="0"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0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2"/>
                          </a:solidFill>
                          <a:effectLst/>
                          <a:latin typeface="Arial" charset="0"/>
                        </a:rPr>
                        <a:t>Understanding</a:t>
                      </a:r>
                      <a:endParaRPr kumimoji="0" lang="en-AU" sz="2800" b="0" i="0" u="none" strike="noStrike" cap="none" normalizeH="0" baseline="0" smtClean="0">
                        <a:ln>
                          <a:noFill/>
                        </a:ln>
                        <a:solidFill>
                          <a:schemeClr val="accent2"/>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2800" b="0"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Arial" charset="0"/>
                        </a:rPr>
                        <a:t>How do you get from school to home? Explain the method of travel and draw a map. Write a play about a form of modern transport. Explain how you felt the first time you rode a bicycle. Make your desk into a form of transport. </a:t>
                      </a:r>
                      <a:endParaRPr kumimoji="0" lang="en-AU" sz="1600" b="0"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0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2"/>
                          </a:solidFill>
                          <a:effectLst/>
                          <a:latin typeface="Arial" charset="0"/>
                        </a:rPr>
                        <a:t>Applying</a:t>
                      </a:r>
                      <a:endParaRPr kumimoji="0" lang="en-AU" sz="2800" b="0"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Arial" charset="0"/>
                        </a:rPr>
                        <a:t>Explain why some vehicles are large and others small. Write a story about the uses of both. Read a story about “The Little Red Engine” and make up a play about it. Survey 10 other children to see what bikes they ride. Display on a chart or graph.</a:t>
                      </a:r>
                      <a:endParaRPr kumimoji="0" lang="en-AU" sz="1600" b="0"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7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2"/>
                          </a:solidFill>
                          <a:effectLst/>
                          <a:latin typeface="Arial" charset="0"/>
                        </a:rPr>
                        <a:t>Analysing</a:t>
                      </a:r>
                      <a:endParaRPr kumimoji="0" lang="en-AU" sz="2800" b="0"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Arial" charset="0"/>
                        </a:rPr>
                        <a:t>Make a jigsaw puzzle of children using bikes safely.  What problems are there with modern forms of transport and their uses- write a report. Use a Venn Diagram to compare boats to planes, or helicopters to bicycles.</a:t>
                      </a:r>
                      <a:endParaRPr kumimoji="0" lang="en-AU" sz="1600" b="0"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0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2"/>
                          </a:solidFill>
                          <a:effectLst/>
                          <a:latin typeface="Arial" charset="0"/>
                        </a:rPr>
                        <a:t>Evaluating</a:t>
                      </a:r>
                      <a:endParaRPr kumimoji="0" lang="en-AU" sz="2800" b="0"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Arial" charset="0"/>
                        </a:rPr>
                        <a:t>What changes would you recommend to road rules to prevent traffic accidents? Debate whether we should be able to buy fuel at a cheaper rate. Rate transport from slow to fast etc..</a:t>
                      </a:r>
                      <a:endParaRPr kumimoji="0" lang="en-AU" sz="1600" b="0"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8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2"/>
                          </a:solidFill>
                          <a:effectLst/>
                          <a:latin typeface="Arial" charset="0"/>
                        </a:rPr>
                        <a:t>Creating</a:t>
                      </a:r>
                      <a:endParaRPr kumimoji="0" lang="en-AU" sz="2800" b="0" i="0" u="none" strike="noStrike" cap="none" normalizeH="0" baseline="0" smtClean="0">
                        <a:ln>
                          <a:noFill/>
                        </a:ln>
                        <a:solidFill>
                          <a:schemeClr val="accent2"/>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2800" b="0"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Arial" charset="0"/>
                        </a:rPr>
                        <a:t>Invent a vehicle.  Draw or construct it after careful planning. What sort of transport will there be in twenty years time? Discuss, write about it and report to the class. Write a song about traveling in different forms of transport.</a:t>
                      </a:r>
                      <a:endParaRPr kumimoji="0" lang="en-AU" sz="1600" b="0"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6587" name="Picture 27" descr="j0236265"/>
          <p:cNvPicPr>
            <a:picLocks noChangeAspect="1" noChangeArrowheads="1" noCrop="1"/>
          </p:cNvPicPr>
          <p:nvPr/>
        </p:nvPicPr>
        <p:blipFill>
          <a:blip r:embed="rId2" cstate="print"/>
          <a:srcRect/>
          <a:stretch>
            <a:fillRect/>
          </a:stretch>
        </p:blipFill>
        <p:spPr bwMode="auto">
          <a:xfrm>
            <a:off x="8229600" y="0"/>
            <a:ext cx="914400" cy="820738"/>
          </a:xfrm>
          <a:prstGeom prst="rect">
            <a:avLst/>
          </a:prstGeom>
          <a:noFill/>
        </p:spPr>
      </p:pic>
      <p:pic>
        <p:nvPicPr>
          <p:cNvPr id="66588" name="Picture 28" descr="j0288894"/>
          <p:cNvPicPr>
            <a:picLocks noChangeAspect="1" noChangeArrowheads="1" noCrop="1"/>
          </p:cNvPicPr>
          <p:nvPr/>
        </p:nvPicPr>
        <p:blipFill>
          <a:blip r:embed="rId3" cstate="print"/>
          <a:srcRect/>
          <a:stretch>
            <a:fillRect/>
          </a:stretch>
        </p:blipFill>
        <p:spPr bwMode="auto">
          <a:xfrm>
            <a:off x="0" y="0"/>
            <a:ext cx="1143000" cy="838200"/>
          </a:xfrm>
          <a:prstGeom prst="rect">
            <a:avLst/>
          </a:prstGeom>
          <a:noFill/>
        </p:spPr>
      </p:pic>
    </p:spTree>
  </p:cSld>
  <p:clrMapOvr>
    <a:masterClrMapping/>
  </p:clrMapOvr>
  <p:transition spd="slow">
    <p:cover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endParaRPr lang="en-US"/>
          </a:p>
        </p:txBody>
      </p:sp>
      <p:sp>
        <p:nvSpPr>
          <p:cNvPr id="16387" name="Rectangle 3"/>
          <p:cNvSpPr>
            <a:spLocks noGrp="1" noChangeArrowheads="1"/>
          </p:cNvSpPr>
          <p:nvPr>
            <p:ph type="body" idx="1"/>
          </p:nvPr>
        </p:nvSpPr>
        <p:spPr/>
        <p:txBody>
          <a:bodyPr/>
          <a:lstStyle/>
          <a:p>
            <a:pPr>
              <a:lnSpc>
                <a:spcPct val="90000"/>
              </a:lnSpc>
              <a:buFontTx/>
              <a:buNone/>
            </a:pPr>
            <a:r>
              <a:rPr lang="en-AU" sz="5400" b="1" i="1"/>
              <a:t>A good teacher makes you think even when you don’t want to.</a:t>
            </a:r>
            <a:endParaRPr lang="en-US" sz="5400"/>
          </a:p>
          <a:p>
            <a:pPr>
              <a:lnSpc>
                <a:spcPct val="90000"/>
              </a:lnSpc>
            </a:pPr>
            <a:endParaRPr lang="en-US" sz="5400"/>
          </a:p>
          <a:p>
            <a:pPr>
              <a:lnSpc>
                <a:spcPct val="90000"/>
              </a:lnSpc>
            </a:pPr>
            <a:endParaRPr lang="en-US"/>
          </a:p>
          <a:p>
            <a:pPr algn="r">
              <a:lnSpc>
                <a:spcPct val="90000"/>
              </a:lnSpc>
              <a:buFontTx/>
              <a:buNone/>
            </a:pPr>
            <a:r>
              <a:rPr lang="en-AU" sz="3600"/>
              <a:t>(Fisher, 1998, </a:t>
            </a:r>
            <a:r>
              <a:rPr lang="en-AU" sz="3600" b="1" i="1"/>
              <a:t>Teaching Thinking</a:t>
            </a:r>
            <a:r>
              <a:rPr lang="en-AU" sz="3600"/>
              <a:t>)</a:t>
            </a:r>
            <a:r>
              <a:rPr lang="en-AU" sz="4000"/>
              <a:t> </a:t>
            </a:r>
          </a:p>
          <a:p>
            <a:pPr>
              <a:lnSpc>
                <a:spcPct val="90000"/>
              </a:lnSpc>
            </a:pPr>
            <a:endParaRPr lang="en-AU" sz="4000"/>
          </a:p>
          <a:p>
            <a:pPr>
              <a:lnSpc>
                <a:spcPct val="90000"/>
              </a:lnSpc>
            </a:pPr>
            <a:endParaRPr lang="en-AU"/>
          </a:p>
        </p:txBody>
      </p:sp>
    </p:spTree>
  </p:cSld>
  <p:clrMapOvr>
    <a:masterClrMapping/>
  </p:clrMapOvr>
  <p:transition spd="slow">
    <p:cover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Plan Activity</a:t>
            </a:r>
            <a:endParaRPr lang="en-US" dirty="0"/>
          </a:p>
        </p:txBody>
      </p:sp>
      <p:sp>
        <p:nvSpPr>
          <p:cNvPr id="3" name="Subtitle 2"/>
          <p:cNvSpPr>
            <a:spLocks noGrp="1"/>
          </p:cNvSpPr>
          <p:nvPr>
            <p:ph type="subTitle" idx="1"/>
          </p:nvPr>
        </p:nvSpPr>
        <p:spPr/>
        <p:txBody>
          <a:bodyPr/>
          <a:lstStyle/>
          <a:p>
            <a:r>
              <a:rPr lang="en-US" dirty="0" smtClean="0"/>
              <a:t>Evaluate your lesson plans from last week to identify the level of Bloom’s for each activity.</a:t>
            </a:r>
            <a:endParaRPr lang="en-US" dirty="0"/>
          </a:p>
        </p:txBody>
      </p:sp>
    </p:spTree>
  </p:cSld>
  <p:clrMapOvr>
    <a:masterClrMapping/>
  </p:clrMapOvr>
  <p:transition spd="slow">
    <p:cover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Blooming Questions</a:t>
            </a:r>
            <a:endParaRPr lang="en-AU"/>
          </a:p>
        </p:txBody>
      </p:sp>
      <p:sp>
        <p:nvSpPr>
          <p:cNvPr id="20483" name="Rectangle 3"/>
          <p:cNvSpPr>
            <a:spLocks noGrp="1" noChangeArrowheads="1"/>
          </p:cNvSpPr>
          <p:nvPr>
            <p:ph type="body" idx="1"/>
          </p:nvPr>
        </p:nvSpPr>
        <p:spPr/>
        <p:txBody>
          <a:bodyPr/>
          <a:lstStyle/>
          <a:p>
            <a:pPr>
              <a:lnSpc>
                <a:spcPct val="80000"/>
              </a:lnSpc>
            </a:pPr>
            <a:r>
              <a:rPr lang="en-US" sz="2800"/>
              <a:t>Questioning should be used purposefully to achieve well-defines goals.</a:t>
            </a:r>
            <a:endParaRPr lang="en-AU" sz="2800"/>
          </a:p>
          <a:p>
            <a:pPr>
              <a:lnSpc>
                <a:spcPct val="80000"/>
              </a:lnSpc>
            </a:pPr>
            <a:r>
              <a:rPr lang="en-AU" sz="2800"/>
              <a:t>Bloom's Taxonomy is a classification of thinking organised by level of complexity. It gives teachers and students an opportunity to learn and practice a range of thinking and provides a simple structure for many different kinds of questions and thinking. </a:t>
            </a:r>
          </a:p>
          <a:p>
            <a:pPr>
              <a:lnSpc>
                <a:spcPct val="80000"/>
              </a:lnSpc>
            </a:pPr>
            <a:r>
              <a:rPr lang="en-AU" sz="2800"/>
              <a:t>The taxonomy involves all categories of questions.</a:t>
            </a:r>
          </a:p>
          <a:p>
            <a:pPr>
              <a:lnSpc>
                <a:spcPct val="80000"/>
              </a:lnSpc>
            </a:pPr>
            <a:r>
              <a:rPr lang="en-AU" sz="2800"/>
              <a:t>Typically a teacher would vary the level of questions within a single lesson. </a:t>
            </a:r>
          </a:p>
        </p:txBody>
      </p:sp>
    </p:spTree>
  </p:cSld>
  <p:clrMapOvr>
    <a:masterClrMapping/>
  </p:clrMapOvr>
  <p:transition spd="slow">
    <p:cover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4000"/>
              <a:t>Lower and Higher Order Questions</a:t>
            </a:r>
            <a:endParaRPr lang="en-AU" sz="4000"/>
          </a:p>
        </p:txBody>
      </p:sp>
      <p:sp>
        <p:nvSpPr>
          <p:cNvPr id="21507" name="Rectangle 3"/>
          <p:cNvSpPr>
            <a:spLocks noGrp="1" noChangeArrowheads="1"/>
          </p:cNvSpPr>
          <p:nvPr>
            <p:ph type="body" idx="1"/>
          </p:nvPr>
        </p:nvSpPr>
        <p:spPr/>
        <p:txBody>
          <a:bodyPr/>
          <a:lstStyle/>
          <a:p>
            <a:r>
              <a:rPr lang="en-US" sz="2800"/>
              <a:t>Lower level questions are those at the remembering, understanding and lower level application levels of the taxonomy.</a:t>
            </a:r>
          </a:p>
          <a:p>
            <a:r>
              <a:rPr lang="en-US" sz="2800"/>
              <a:t>Usually questions at the lower levels are appropriate for:</a:t>
            </a:r>
          </a:p>
          <a:p>
            <a:pPr lvl="2"/>
            <a:r>
              <a:rPr lang="en-US" sz="2600"/>
              <a:t>Evaluating students’ preparation and comprehension</a:t>
            </a:r>
          </a:p>
          <a:p>
            <a:pPr lvl="2"/>
            <a:r>
              <a:rPr lang="en-US" sz="2600"/>
              <a:t>Diagnosing students’ strengths and weaknesses</a:t>
            </a:r>
          </a:p>
          <a:p>
            <a:pPr lvl="2"/>
            <a:r>
              <a:rPr lang="en-US" sz="2600"/>
              <a:t>Reviewing and/or summarising content</a:t>
            </a:r>
          </a:p>
          <a:p>
            <a:pPr lvl="2" algn="r">
              <a:buFontTx/>
              <a:buNone/>
            </a:pPr>
            <a:r>
              <a:rPr lang="en-US" sz="2000">
                <a:hlinkClick r:id="rId2"/>
              </a:rPr>
              <a:t>www.oir.uiuc.edu/Did/docs/QUESTION/quest1.htm</a:t>
            </a:r>
            <a:r>
              <a:rPr lang="en-US" sz="2000"/>
              <a:t> </a:t>
            </a:r>
          </a:p>
          <a:p>
            <a:pPr lvl="2"/>
            <a:endParaRPr lang="en-US" sz="2000"/>
          </a:p>
        </p:txBody>
      </p:sp>
    </p:spTree>
  </p:cSld>
  <p:clrMapOvr>
    <a:masterClrMapping/>
  </p:clrMapOvr>
  <p:transition spd="slow">
    <p:cover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4000"/>
              <a:t>Lower and Higher Order Questions</a:t>
            </a:r>
            <a:endParaRPr lang="en-AU" sz="4000"/>
          </a:p>
        </p:txBody>
      </p:sp>
      <p:sp>
        <p:nvSpPr>
          <p:cNvPr id="22531" name="Rectangle 3"/>
          <p:cNvSpPr>
            <a:spLocks noGrp="1" noChangeArrowheads="1"/>
          </p:cNvSpPr>
          <p:nvPr>
            <p:ph type="body" idx="1"/>
          </p:nvPr>
        </p:nvSpPr>
        <p:spPr>
          <a:xfrm>
            <a:off x="457200" y="1371600"/>
            <a:ext cx="8229600" cy="4525963"/>
          </a:xfrm>
        </p:spPr>
        <p:txBody>
          <a:bodyPr/>
          <a:lstStyle/>
          <a:p>
            <a:r>
              <a:rPr lang="en-US" sz="2800"/>
              <a:t>Higher level questions are those requiring complex application, analysis, evaluation or creation skills.</a:t>
            </a:r>
          </a:p>
          <a:p>
            <a:r>
              <a:rPr lang="en-US" sz="2800"/>
              <a:t>Questions at higher levels of the taxonomy are usually most appropriate for:</a:t>
            </a:r>
          </a:p>
          <a:p>
            <a:pPr lvl="2"/>
            <a:r>
              <a:rPr lang="en-US" sz="2600"/>
              <a:t>Encouraging students to think more deeply and critically</a:t>
            </a:r>
          </a:p>
          <a:p>
            <a:pPr lvl="2"/>
            <a:r>
              <a:rPr lang="en-US" sz="2600"/>
              <a:t>Problem solving</a:t>
            </a:r>
          </a:p>
          <a:p>
            <a:pPr lvl="2"/>
            <a:r>
              <a:rPr lang="en-US" sz="2600"/>
              <a:t>Encouraging discussions</a:t>
            </a:r>
          </a:p>
          <a:p>
            <a:pPr lvl="2"/>
            <a:r>
              <a:rPr lang="en-US" sz="2600"/>
              <a:t>Stimulating students to seek information on their own</a:t>
            </a:r>
          </a:p>
          <a:p>
            <a:pPr algn="r">
              <a:spcBef>
                <a:spcPct val="0"/>
              </a:spcBef>
              <a:buFontTx/>
              <a:buNone/>
            </a:pPr>
            <a:r>
              <a:rPr lang="en-US" sz="2000">
                <a:hlinkClick r:id="rId2"/>
              </a:rPr>
              <a:t>www.oir.uiuc.edu/Did/docs/QUESTION/quest1.htm</a:t>
            </a:r>
            <a:endParaRPr lang="en-AU" sz="2000"/>
          </a:p>
          <a:p>
            <a:endParaRPr lang="en-AU" sz="2000"/>
          </a:p>
        </p:txBody>
      </p:sp>
    </p:spTree>
  </p:cSld>
  <p:clrMapOvr>
    <a:masterClrMapping/>
  </p:clrMapOvr>
  <p:transition spd="slow">
    <p:cover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Questions for Remembering</a:t>
            </a:r>
            <a:endParaRPr lang="en-AU"/>
          </a:p>
        </p:txBody>
      </p:sp>
      <p:sp>
        <p:nvSpPr>
          <p:cNvPr id="39939" name="Rectangle 3"/>
          <p:cNvSpPr>
            <a:spLocks noGrp="1" noChangeArrowheads="1"/>
          </p:cNvSpPr>
          <p:nvPr>
            <p:ph type="body" idx="1"/>
          </p:nvPr>
        </p:nvSpPr>
        <p:spPr>
          <a:xfrm>
            <a:off x="381000" y="1219200"/>
            <a:ext cx="8229600" cy="4525963"/>
          </a:xfrm>
        </p:spPr>
        <p:txBody>
          <a:bodyPr/>
          <a:lstStyle/>
          <a:p>
            <a:r>
              <a:rPr lang="en-AU"/>
              <a:t>What happened after...?</a:t>
            </a:r>
          </a:p>
          <a:p>
            <a:r>
              <a:rPr lang="en-AU"/>
              <a:t>How many...?</a:t>
            </a:r>
          </a:p>
          <a:p>
            <a:r>
              <a:rPr lang="en-AU"/>
              <a:t>What is...?</a:t>
            </a:r>
          </a:p>
          <a:p>
            <a:r>
              <a:rPr lang="en-AU"/>
              <a:t>Who was it that...?</a:t>
            </a:r>
          </a:p>
          <a:p>
            <a:r>
              <a:rPr lang="en-AU"/>
              <a:t>Can you name ...?</a:t>
            </a:r>
          </a:p>
          <a:p>
            <a:r>
              <a:rPr lang="en-AU"/>
              <a:t>Find the definition of…</a:t>
            </a:r>
          </a:p>
          <a:p>
            <a:r>
              <a:rPr lang="en-AU"/>
              <a:t>Describe what happened after…</a:t>
            </a:r>
          </a:p>
          <a:p>
            <a:r>
              <a:rPr lang="en-AU"/>
              <a:t>Who spoke to...?</a:t>
            </a:r>
          </a:p>
          <a:p>
            <a:r>
              <a:rPr lang="en-AU"/>
              <a:t>Which is true or false...?</a:t>
            </a:r>
          </a:p>
          <a:p>
            <a:pPr algn="r">
              <a:buFontTx/>
              <a:buNone/>
            </a:pPr>
            <a:r>
              <a:rPr lang="en-US" sz="1800"/>
              <a:t>(Pohl, </a:t>
            </a:r>
            <a:r>
              <a:rPr lang="en-US" sz="1800" b="1" i="1"/>
              <a:t>Learning to Think, Thinking to Learn</a:t>
            </a:r>
            <a:r>
              <a:rPr lang="en-US" sz="1800"/>
              <a:t>, p. 12)</a:t>
            </a:r>
            <a:endParaRPr lang="en-AU" sz="1800"/>
          </a:p>
        </p:txBody>
      </p:sp>
    </p:spTree>
  </p:cSld>
  <p:clrMapOvr>
    <a:masterClrMapping/>
  </p:clrMapOvr>
  <p:transition spd="slow">
    <p:cover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Questions for Understanding</a:t>
            </a:r>
            <a:endParaRPr lang="en-AU"/>
          </a:p>
        </p:txBody>
      </p:sp>
      <p:sp>
        <p:nvSpPr>
          <p:cNvPr id="40963" name="Rectangle 3"/>
          <p:cNvSpPr>
            <a:spLocks noGrp="1" noChangeArrowheads="1"/>
          </p:cNvSpPr>
          <p:nvPr>
            <p:ph type="body" idx="1"/>
          </p:nvPr>
        </p:nvSpPr>
        <p:spPr>
          <a:xfrm>
            <a:off x="457200" y="1295400"/>
            <a:ext cx="8229600" cy="4525963"/>
          </a:xfrm>
        </p:spPr>
        <p:txBody>
          <a:bodyPr/>
          <a:lstStyle/>
          <a:p>
            <a:r>
              <a:rPr lang="en-AU" sz="2800"/>
              <a:t>Can you explain why…?</a:t>
            </a:r>
          </a:p>
          <a:p>
            <a:r>
              <a:rPr lang="en-AU" sz="2800"/>
              <a:t>Can you write in your own words? </a:t>
            </a:r>
          </a:p>
          <a:p>
            <a:r>
              <a:rPr lang="en-AU" sz="2800"/>
              <a:t>How would you explain…?</a:t>
            </a:r>
          </a:p>
          <a:p>
            <a:r>
              <a:rPr lang="en-AU" sz="2800"/>
              <a:t>Can you write a brief outline...?</a:t>
            </a:r>
          </a:p>
          <a:p>
            <a:r>
              <a:rPr lang="en-AU" sz="2800"/>
              <a:t>What do you think could have happened next...?</a:t>
            </a:r>
          </a:p>
          <a:p>
            <a:r>
              <a:rPr lang="en-AU" sz="2800"/>
              <a:t>Who do you think...?</a:t>
            </a:r>
          </a:p>
          <a:p>
            <a:r>
              <a:rPr lang="en-AU" sz="2800"/>
              <a:t>What was the main idea...?</a:t>
            </a:r>
          </a:p>
          <a:p>
            <a:r>
              <a:rPr lang="en-AU" sz="2800"/>
              <a:t>Can you clarify…?</a:t>
            </a:r>
          </a:p>
          <a:p>
            <a:r>
              <a:rPr lang="en-US" sz="2800"/>
              <a:t>Can you illustrate…?</a:t>
            </a:r>
            <a:endParaRPr lang="en-AU" sz="2800"/>
          </a:p>
          <a:p>
            <a:r>
              <a:rPr lang="en-AU" sz="2800"/>
              <a:t>Does everyone act in the way that …….. does?</a:t>
            </a:r>
          </a:p>
          <a:p>
            <a:pPr algn="r">
              <a:buFontTx/>
              <a:buNone/>
            </a:pPr>
            <a:r>
              <a:rPr lang="en-US" sz="1800"/>
              <a:t>(Pohl, </a:t>
            </a:r>
            <a:r>
              <a:rPr lang="en-US" sz="1800" b="1" i="1"/>
              <a:t>Learning to Think, Thinking to Learn</a:t>
            </a:r>
            <a:r>
              <a:rPr lang="en-US" sz="1800"/>
              <a:t>, p. 12)</a:t>
            </a:r>
            <a:endParaRPr lang="en-AU" sz="1800"/>
          </a:p>
        </p:txBody>
      </p:sp>
    </p:spTree>
  </p:cSld>
  <p:clrMapOvr>
    <a:masterClrMapping/>
  </p:clrMapOvr>
  <p:transition spd="slow">
    <p:cover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Change in Terms</a:t>
            </a:r>
            <a:endParaRPr lang="en-AU"/>
          </a:p>
        </p:txBody>
      </p:sp>
      <p:sp>
        <p:nvSpPr>
          <p:cNvPr id="7171" name="Rectangle 3"/>
          <p:cNvSpPr>
            <a:spLocks noGrp="1" noChangeArrowheads="1"/>
          </p:cNvSpPr>
          <p:nvPr>
            <p:ph type="body" idx="1"/>
          </p:nvPr>
        </p:nvSpPr>
        <p:spPr>
          <a:xfrm>
            <a:off x="381000" y="1219200"/>
            <a:ext cx="8534400" cy="4525963"/>
          </a:xfrm>
        </p:spPr>
        <p:txBody>
          <a:bodyPr/>
          <a:lstStyle/>
          <a:p>
            <a:r>
              <a:rPr lang="en-AU" sz="2300"/>
              <a:t>The names of six major categories were changed from </a:t>
            </a:r>
            <a:r>
              <a:rPr lang="en-AU" sz="2300" i="1"/>
              <a:t>noun</a:t>
            </a:r>
            <a:r>
              <a:rPr lang="en-AU" sz="2300"/>
              <a:t> to </a:t>
            </a:r>
            <a:r>
              <a:rPr lang="en-AU" sz="2300" i="1"/>
              <a:t>verb</a:t>
            </a:r>
            <a:r>
              <a:rPr lang="en-AU" sz="2300"/>
              <a:t> forms. </a:t>
            </a:r>
          </a:p>
          <a:p>
            <a:r>
              <a:rPr lang="en-AU" sz="2300"/>
              <a:t>As the taxonomy reflects different forms of </a:t>
            </a:r>
            <a:r>
              <a:rPr lang="en-AU" sz="2300" b="1"/>
              <a:t>thinking</a:t>
            </a:r>
            <a:r>
              <a:rPr lang="en-AU" sz="2300"/>
              <a:t> and thinking is an </a:t>
            </a:r>
            <a:r>
              <a:rPr lang="en-AU" sz="2300" i="1"/>
              <a:t>active </a:t>
            </a:r>
            <a:r>
              <a:rPr lang="en-AU" sz="2300"/>
              <a:t>process verbs were more accurate. </a:t>
            </a:r>
          </a:p>
          <a:p>
            <a:r>
              <a:rPr lang="en-AU" sz="2300"/>
              <a:t>The subcategories of the six major categories were also replaced by verbs </a:t>
            </a:r>
          </a:p>
          <a:p>
            <a:r>
              <a:rPr lang="en-AU" sz="2300"/>
              <a:t>Some subcategories were reorganised.</a:t>
            </a:r>
          </a:p>
          <a:p>
            <a:r>
              <a:rPr lang="en-AU" sz="2300"/>
              <a:t>The knowledge category was renamed. Knowledge is a product of thinking and was inappropriate to describe a category of thinking and was replaced with the word </a:t>
            </a:r>
            <a:r>
              <a:rPr lang="en-AU" sz="2300" i="1"/>
              <a:t>remembering </a:t>
            </a:r>
            <a:r>
              <a:rPr lang="en-AU" sz="2300"/>
              <a:t>instead.</a:t>
            </a:r>
          </a:p>
          <a:p>
            <a:r>
              <a:rPr lang="en-AU" sz="2300"/>
              <a:t>Comprehension became </a:t>
            </a:r>
            <a:r>
              <a:rPr lang="en-AU" sz="2300" i="1"/>
              <a:t>understanding</a:t>
            </a:r>
            <a:r>
              <a:rPr lang="en-AU" sz="2300"/>
              <a:t> and synthesis was renamed </a:t>
            </a:r>
            <a:r>
              <a:rPr lang="en-AU" sz="2300" i="1"/>
              <a:t>creating</a:t>
            </a:r>
            <a:r>
              <a:rPr lang="en-AU" sz="2300"/>
              <a:t> in order to better reflect the nature of the thinking described by each category.</a:t>
            </a:r>
          </a:p>
          <a:p>
            <a:pPr algn="r">
              <a:buFontTx/>
              <a:buNone/>
            </a:pPr>
            <a:r>
              <a:rPr lang="en-AU" sz="1400"/>
              <a:t>(</a:t>
            </a:r>
            <a:r>
              <a:rPr lang="en-AU" sz="1400">
                <a:hlinkClick r:id="rId2"/>
              </a:rPr>
              <a:t>http://rite.ed.qut.edu.au/oz-teachernet/training/bloom.html</a:t>
            </a:r>
            <a:r>
              <a:rPr lang="en-AU" sz="1400"/>
              <a:t> (accessed July 2003) ; Pohl, 2000, p. 8) </a:t>
            </a:r>
          </a:p>
        </p:txBody>
      </p:sp>
    </p:spTree>
  </p:cSld>
  <p:clrMapOvr>
    <a:masterClrMapping/>
  </p:clrMapOvr>
  <p:transition spd="slow">
    <p:cover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Questions for Applying</a:t>
            </a:r>
            <a:endParaRPr lang="en-AU"/>
          </a:p>
        </p:txBody>
      </p:sp>
      <p:sp>
        <p:nvSpPr>
          <p:cNvPr id="41987" name="Rectangle 3"/>
          <p:cNvSpPr>
            <a:spLocks noGrp="1" noChangeArrowheads="1"/>
          </p:cNvSpPr>
          <p:nvPr>
            <p:ph type="body" idx="1"/>
          </p:nvPr>
        </p:nvSpPr>
        <p:spPr/>
        <p:txBody>
          <a:bodyPr/>
          <a:lstStyle/>
          <a:p>
            <a:r>
              <a:rPr lang="en-US"/>
              <a:t>Do you know of another instance where…?</a:t>
            </a:r>
          </a:p>
          <a:p>
            <a:r>
              <a:rPr lang="en-US"/>
              <a:t>Can you group by characteristics such as…?</a:t>
            </a:r>
          </a:p>
          <a:p>
            <a:r>
              <a:rPr lang="en-US"/>
              <a:t>Which factors would you change if…?</a:t>
            </a:r>
          </a:p>
          <a:p>
            <a:r>
              <a:rPr lang="en-US"/>
              <a:t>What questions would you ask of…?</a:t>
            </a:r>
          </a:p>
          <a:p>
            <a:r>
              <a:rPr lang="en-US"/>
              <a:t>From the information given, can you develop a set of instructions about…?</a:t>
            </a:r>
          </a:p>
          <a:p>
            <a:pPr algn="r">
              <a:buFontTx/>
              <a:buNone/>
            </a:pPr>
            <a:endParaRPr lang="en-US" sz="1800"/>
          </a:p>
          <a:p>
            <a:pPr algn="r">
              <a:buFontTx/>
              <a:buNone/>
            </a:pPr>
            <a:r>
              <a:rPr lang="en-US" sz="1800"/>
              <a:t>(Pohl, </a:t>
            </a:r>
            <a:r>
              <a:rPr lang="en-US" sz="1800" b="1" i="1"/>
              <a:t>Learning to Think, Thinking to Learn</a:t>
            </a:r>
            <a:r>
              <a:rPr lang="en-US" sz="1800"/>
              <a:t>, p. 13)</a:t>
            </a:r>
          </a:p>
          <a:p>
            <a:pPr>
              <a:buFontTx/>
              <a:buNone/>
            </a:pPr>
            <a:endParaRPr lang="en-AU"/>
          </a:p>
        </p:txBody>
      </p:sp>
    </p:spTree>
  </p:cSld>
  <p:clrMapOvr>
    <a:masterClrMapping/>
  </p:clrMapOvr>
  <p:transition spd="slow">
    <p:cover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Question for Analysing</a:t>
            </a:r>
            <a:endParaRPr lang="en-AU"/>
          </a:p>
        </p:txBody>
      </p:sp>
      <p:sp>
        <p:nvSpPr>
          <p:cNvPr id="43011" name="Rectangle 3"/>
          <p:cNvSpPr>
            <a:spLocks noGrp="1" noChangeArrowheads="1"/>
          </p:cNvSpPr>
          <p:nvPr>
            <p:ph type="body" idx="1"/>
          </p:nvPr>
        </p:nvSpPr>
        <p:spPr/>
        <p:txBody>
          <a:bodyPr/>
          <a:lstStyle/>
          <a:p>
            <a:r>
              <a:rPr lang="en-AU" sz="2400"/>
              <a:t>Which events could not have happened?</a:t>
            </a:r>
          </a:p>
          <a:p>
            <a:r>
              <a:rPr lang="en-AU" sz="2400"/>
              <a:t>If. ..happened, what might the ending have been?</a:t>
            </a:r>
          </a:p>
          <a:p>
            <a:r>
              <a:rPr lang="en-AU" sz="2400"/>
              <a:t>How is...similar to...?</a:t>
            </a:r>
          </a:p>
          <a:p>
            <a:r>
              <a:rPr lang="en-AU" sz="2400"/>
              <a:t>What do you see as other possible outcomes?</a:t>
            </a:r>
          </a:p>
          <a:p>
            <a:r>
              <a:rPr lang="en-AU" sz="2400"/>
              <a:t>Why did...changes occur?</a:t>
            </a:r>
          </a:p>
          <a:p>
            <a:r>
              <a:rPr lang="en-AU" sz="2400"/>
              <a:t>Can you explain what must have happened when...?</a:t>
            </a:r>
          </a:p>
          <a:p>
            <a:r>
              <a:rPr lang="en-AU" sz="2400"/>
              <a:t>What are some or the problems of...?</a:t>
            </a:r>
          </a:p>
          <a:p>
            <a:r>
              <a:rPr lang="en-AU" sz="2400"/>
              <a:t>Can you distinguish between...?</a:t>
            </a:r>
          </a:p>
          <a:p>
            <a:r>
              <a:rPr lang="en-AU" sz="2400"/>
              <a:t>What were some of the motives behind..?</a:t>
            </a:r>
          </a:p>
          <a:p>
            <a:r>
              <a:rPr lang="en-AU" sz="2400"/>
              <a:t>What was the turning point?</a:t>
            </a:r>
          </a:p>
          <a:p>
            <a:r>
              <a:rPr lang="en-AU" sz="2400"/>
              <a:t>What was the problem with...?</a:t>
            </a:r>
          </a:p>
          <a:p>
            <a:pPr algn="r">
              <a:buFontTx/>
              <a:buNone/>
            </a:pPr>
            <a:r>
              <a:rPr lang="en-US" sz="1800"/>
              <a:t>(Pohl, </a:t>
            </a:r>
            <a:r>
              <a:rPr lang="en-US" sz="1800" b="1" i="1"/>
              <a:t>Learning to Think, Thinking to Learn</a:t>
            </a:r>
            <a:r>
              <a:rPr lang="en-US" sz="1800"/>
              <a:t>, p. 13)</a:t>
            </a:r>
            <a:endParaRPr lang="en-AU" sz="1800"/>
          </a:p>
        </p:txBody>
      </p:sp>
    </p:spTree>
  </p:cSld>
  <p:clrMapOvr>
    <a:masterClrMapping/>
  </p:clrMapOvr>
  <p:transition spd="slow">
    <p:cover di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Questions for Evaluating</a:t>
            </a:r>
            <a:endParaRPr lang="en-AU"/>
          </a:p>
        </p:txBody>
      </p:sp>
      <p:sp>
        <p:nvSpPr>
          <p:cNvPr id="44035" name="Rectangle 3"/>
          <p:cNvSpPr>
            <a:spLocks noGrp="1" noChangeArrowheads="1"/>
          </p:cNvSpPr>
          <p:nvPr>
            <p:ph type="body" idx="1"/>
          </p:nvPr>
        </p:nvSpPr>
        <p:spPr>
          <a:xfrm>
            <a:off x="381000" y="1219200"/>
            <a:ext cx="8229600" cy="4525963"/>
          </a:xfrm>
        </p:spPr>
        <p:txBody>
          <a:bodyPr/>
          <a:lstStyle/>
          <a:p>
            <a:r>
              <a:rPr lang="en-AU" sz="2000"/>
              <a:t>Is there a better solution to...?</a:t>
            </a:r>
          </a:p>
          <a:p>
            <a:r>
              <a:rPr lang="en-AU" sz="2000"/>
              <a:t>Judge the value of... What do you think about...?</a:t>
            </a:r>
          </a:p>
          <a:p>
            <a:r>
              <a:rPr lang="en-AU" sz="2000"/>
              <a:t>Can you defend your position about...?</a:t>
            </a:r>
          </a:p>
          <a:p>
            <a:r>
              <a:rPr lang="en-AU" sz="2000"/>
              <a:t>Do you think...is a good or bad thing?</a:t>
            </a:r>
          </a:p>
          <a:p>
            <a:r>
              <a:rPr lang="en-AU" sz="2000"/>
              <a:t>How would you have handled...?</a:t>
            </a:r>
          </a:p>
          <a:p>
            <a:r>
              <a:rPr lang="en-AU" sz="2000"/>
              <a:t>What changes to.. would you recommend?</a:t>
            </a:r>
          </a:p>
          <a:p>
            <a:r>
              <a:rPr lang="en-AU" sz="2000"/>
              <a:t>Do you believe...? How would you feel if. ..?</a:t>
            </a:r>
          </a:p>
          <a:p>
            <a:r>
              <a:rPr lang="en-AU" sz="2000"/>
              <a:t>How effective are. ..?</a:t>
            </a:r>
          </a:p>
          <a:p>
            <a:r>
              <a:rPr lang="en-AU" sz="2000"/>
              <a:t>What are the consequences..?</a:t>
            </a:r>
          </a:p>
          <a:p>
            <a:r>
              <a:rPr lang="en-AU" sz="2000"/>
              <a:t>What influence will....have on our lives?</a:t>
            </a:r>
          </a:p>
          <a:p>
            <a:r>
              <a:rPr lang="en-AU" sz="2000"/>
              <a:t>What are the pros and cons of....?</a:t>
            </a:r>
          </a:p>
          <a:p>
            <a:r>
              <a:rPr lang="en-AU" sz="2000"/>
              <a:t>Why is ....of value? </a:t>
            </a:r>
          </a:p>
          <a:p>
            <a:r>
              <a:rPr lang="en-AU" sz="2000"/>
              <a:t>What are the alternatives?</a:t>
            </a:r>
          </a:p>
          <a:p>
            <a:r>
              <a:rPr lang="en-AU" sz="2000"/>
              <a:t>Who will gain &amp; who will loose? </a:t>
            </a:r>
            <a:endParaRPr lang="en-US" sz="2000"/>
          </a:p>
          <a:p>
            <a:pPr algn="r">
              <a:buFontTx/>
              <a:buNone/>
            </a:pPr>
            <a:r>
              <a:rPr lang="en-US" sz="2000"/>
              <a:t>(Pohl, </a:t>
            </a:r>
            <a:r>
              <a:rPr lang="en-US" sz="2000" b="1" i="1"/>
              <a:t>Learning to Think, Thinking to Learn</a:t>
            </a:r>
            <a:r>
              <a:rPr lang="en-US" sz="2000"/>
              <a:t>, p. 14)</a:t>
            </a:r>
            <a:endParaRPr lang="en-US"/>
          </a:p>
          <a:p>
            <a:pPr algn="r">
              <a:buFontTx/>
              <a:buNone/>
            </a:pPr>
            <a:endParaRPr lang="en-AU" sz="2000"/>
          </a:p>
          <a:p>
            <a:endParaRPr lang="en-AU"/>
          </a:p>
        </p:txBody>
      </p:sp>
    </p:spTree>
  </p:cSld>
  <p:clrMapOvr>
    <a:masterClrMapping/>
  </p:clrMapOvr>
  <p:transition spd="slow">
    <p:cover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Questions for Creating</a:t>
            </a:r>
            <a:endParaRPr lang="en-AU"/>
          </a:p>
        </p:txBody>
      </p:sp>
      <p:sp>
        <p:nvSpPr>
          <p:cNvPr id="45059" name="Rectangle 3"/>
          <p:cNvSpPr>
            <a:spLocks noGrp="1" noChangeArrowheads="1"/>
          </p:cNvSpPr>
          <p:nvPr>
            <p:ph type="body" idx="1"/>
          </p:nvPr>
        </p:nvSpPr>
        <p:spPr>
          <a:xfrm>
            <a:off x="381000" y="1447800"/>
            <a:ext cx="8229600" cy="4525963"/>
          </a:xfrm>
        </p:spPr>
        <p:txBody>
          <a:bodyPr/>
          <a:lstStyle/>
          <a:p>
            <a:r>
              <a:rPr lang="en-AU" sz="2800"/>
              <a:t>Can you design a...to...?</a:t>
            </a:r>
          </a:p>
          <a:p>
            <a:r>
              <a:rPr lang="en-AU" sz="2800"/>
              <a:t>Can you see a possible solution to...?</a:t>
            </a:r>
          </a:p>
          <a:p>
            <a:r>
              <a:rPr lang="en-AU" sz="2800"/>
              <a:t>If you had access to all resources, how would you deal with...?</a:t>
            </a:r>
          </a:p>
          <a:p>
            <a:r>
              <a:rPr lang="en-AU" sz="2800"/>
              <a:t>Why don't you devise your own way to...?</a:t>
            </a:r>
          </a:p>
          <a:p>
            <a:r>
              <a:rPr lang="en-AU" sz="2800"/>
              <a:t>What would happen if ...?</a:t>
            </a:r>
          </a:p>
          <a:p>
            <a:r>
              <a:rPr lang="en-AU" sz="2800"/>
              <a:t>How many ways can you...?</a:t>
            </a:r>
          </a:p>
          <a:p>
            <a:r>
              <a:rPr lang="en-AU" sz="2800"/>
              <a:t>Can you create new and unusual uses for...?</a:t>
            </a:r>
          </a:p>
          <a:p>
            <a:r>
              <a:rPr lang="en-AU" sz="2800"/>
              <a:t>Can you develop a proposal which would...?</a:t>
            </a:r>
          </a:p>
          <a:p>
            <a:pPr>
              <a:buFontTx/>
              <a:buNone/>
            </a:pPr>
            <a:r>
              <a:rPr lang="en-AU" sz="2000"/>
              <a:t> </a:t>
            </a:r>
          </a:p>
          <a:p>
            <a:pPr algn="r">
              <a:buFontTx/>
              <a:buNone/>
            </a:pPr>
            <a:r>
              <a:rPr lang="en-US" sz="2000"/>
              <a:t>(Pohl, </a:t>
            </a:r>
            <a:r>
              <a:rPr lang="en-US" sz="2000" b="1" i="1"/>
              <a:t>Learning to Think, Thinking to Learn</a:t>
            </a:r>
            <a:r>
              <a:rPr lang="en-US" sz="2000"/>
              <a:t>, p. 14)</a:t>
            </a:r>
            <a:endParaRPr lang="en-AU" sz="2000"/>
          </a:p>
        </p:txBody>
      </p:sp>
    </p:spTree>
  </p:cSld>
  <p:clrMapOvr>
    <a:masterClrMapping/>
  </p:clrMapOvr>
  <p:transition spd="slow">
    <p:cover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3001962"/>
          </a:xfrm>
        </p:spPr>
        <p:txBody>
          <a:bodyPr/>
          <a:lstStyle/>
          <a:p>
            <a:r>
              <a:rPr lang="en-US" dirty="0" smtClean="0"/>
              <a:t>Let’s Analyze Your Levels of Questions…</a:t>
            </a:r>
            <a:endParaRPr lang="en-AU" dirty="0"/>
          </a:p>
        </p:txBody>
      </p:sp>
      <p:sp>
        <p:nvSpPr>
          <p:cNvPr id="23555" name="Rectangle 3"/>
          <p:cNvSpPr>
            <a:spLocks noGrp="1" noChangeArrowheads="1"/>
          </p:cNvSpPr>
          <p:nvPr>
            <p:ph type="body" idx="1"/>
          </p:nvPr>
        </p:nvSpPr>
        <p:spPr>
          <a:xfrm>
            <a:off x="457200" y="1295400"/>
            <a:ext cx="8229600" cy="4525963"/>
          </a:xfrm>
        </p:spPr>
        <p:txBody>
          <a:bodyPr/>
          <a:lstStyle/>
          <a:p>
            <a:endParaRPr lang="en-US" dirty="0"/>
          </a:p>
        </p:txBody>
      </p:sp>
    </p:spTree>
  </p:cSld>
  <p:clrMapOvr>
    <a:masterClrMapping/>
  </p:clrMapOvr>
  <p:transition spd="slow">
    <p:cover di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Bloom on the Internet</a:t>
            </a:r>
            <a:endParaRPr lang="en-AU"/>
          </a:p>
        </p:txBody>
      </p:sp>
      <p:sp>
        <p:nvSpPr>
          <p:cNvPr id="53251" name="Rectangle 3"/>
          <p:cNvSpPr>
            <a:spLocks noGrp="1" noChangeArrowheads="1"/>
          </p:cNvSpPr>
          <p:nvPr>
            <p:ph type="body" idx="1"/>
          </p:nvPr>
        </p:nvSpPr>
        <p:spPr>
          <a:xfrm>
            <a:off x="0" y="1219200"/>
            <a:ext cx="9144000" cy="4525963"/>
          </a:xfrm>
        </p:spPr>
        <p:txBody>
          <a:bodyPr/>
          <a:lstStyle/>
          <a:p>
            <a:r>
              <a:rPr lang="en-AU" sz="1300" b="1" i="1" u="sng"/>
              <a:t>Bloom's(1956) Revised Taxonomy</a:t>
            </a:r>
          </a:p>
          <a:p>
            <a:pPr>
              <a:buFontTx/>
              <a:buNone/>
            </a:pPr>
            <a:r>
              <a:rPr lang="en-AU" sz="1300" b="1">
                <a:solidFill>
                  <a:srgbClr val="009900"/>
                </a:solidFill>
                <a:hlinkClick r:id="rId2"/>
              </a:rPr>
              <a:t>http://rite.ed.qut.edu.au/oz-teachernet/training/bloom.html</a:t>
            </a:r>
            <a:r>
              <a:rPr lang="en-AU" sz="1300" b="1">
                <a:solidFill>
                  <a:srgbClr val="009900"/>
                </a:solidFill>
              </a:rPr>
              <a:t> </a:t>
            </a:r>
          </a:p>
          <a:p>
            <a:pPr>
              <a:buFontTx/>
              <a:buNone/>
            </a:pPr>
            <a:r>
              <a:rPr lang="en-AU" sz="1300"/>
              <a:t>An excellent introduction and explanation of the revised Taxonomy by Michael Pole on the oz-TeacherNet site written  for the QSITE Higher order Thinking  Skills Online Course 2000.  Pohl explains the terms and provides a comprehensive overview of the sub-categories, along with some suggested question starters that aim to evoke thinking specific to each level of the taxonomy. Suggested potential activities and student products are also listed.</a:t>
            </a:r>
            <a:endParaRPr lang="en-AU" sz="1300" b="1"/>
          </a:p>
          <a:p>
            <a:pPr>
              <a:buFontTx/>
              <a:buNone/>
            </a:pPr>
            <a:r>
              <a:rPr lang="en-AU" sz="1300" b="1"/>
              <a:t> </a:t>
            </a:r>
            <a:endParaRPr lang="en-AU" sz="1300" b="1" i="1"/>
          </a:p>
          <a:p>
            <a:r>
              <a:rPr lang="en-AU" sz="1300" b="1" i="1" u="sng"/>
              <a:t>Bloom’s Revised Taxonomy</a:t>
            </a:r>
          </a:p>
          <a:p>
            <a:pPr>
              <a:buFontTx/>
              <a:buNone/>
            </a:pPr>
            <a:r>
              <a:rPr lang="en-AU" sz="1300" b="1">
                <a:hlinkClick r:id="rId3"/>
              </a:rPr>
              <a:t>http://coe.sdsu.edu/eet/articles/bloomrev/index.htm</a:t>
            </a:r>
            <a:endParaRPr lang="en-AU" sz="1300" b="1"/>
          </a:p>
          <a:p>
            <a:pPr>
              <a:buFontTx/>
              <a:buNone/>
            </a:pPr>
            <a:r>
              <a:rPr lang="en-AU" sz="1300"/>
              <a:t>Another useful site for teachers with useful explanations and examples of questions from the College of Education at San Diego State University.</a:t>
            </a:r>
            <a:endParaRPr lang="en-AU" sz="1300" b="1"/>
          </a:p>
          <a:p>
            <a:pPr>
              <a:buFontTx/>
              <a:buNone/>
            </a:pPr>
            <a:r>
              <a:rPr lang="en-AU" sz="1300" b="1"/>
              <a:t> </a:t>
            </a:r>
            <a:endParaRPr lang="en-US" sz="1300" b="1"/>
          </a:p>
          <a:p>
            <a:r>
              <a:rPr lang="en-US" sz="1300" b="1" i="1" u="sng"/>
              <a:t>Taxonomy of Technology Integration</a:t>
            </a:r>
          </a:p>
          <a:p>
            <a:pPr>
              <a:buFontTx/>
              <a:buNone/>
            </a:pPr>
            <a:r>
              <a:rPr lang="en-US" sz="1300" b="1">
                <a:solidFill>
                  <a:srgbClr val="009900"/>
                </a:solidFill>
                <a:hlinkClick r:id="rId4"/>
              </a:rPr>
              <a:t>http://education.ed.pacificu.edu/aacu/workshop/reconcept2B.html</a:t>
            </a:r>
            <a:endParaRPr lang="en-US" sz="1300" b="1">
              <a:solidFill>
                <a:srgbClr val="009900"/>
              </a:solidFill>
            </a:endParaRPr>
          </a:p>
          <a:p>
            <a:pPr>
              <a:buFontTx/>
              <a:buNone/>
            </a:pPr>
            <a:r>
              <a:rPr lang="en-US" sz="1300"/>
              <a:t>This site compiled by the Berglund Center for Internet Studies at Pacific University, makes a valiant effort towards linking ICT (information and communication technologies) to learning via Bloom's Revised Taxonomy of Educational Objectives (Anderson, et. al., 2001). The taxonomy presented on this site is designed to represent the varying cognitive processes that can be facilitated by the integration of ICT into the teaching and learning process.</a:t>
            </a:r>
            <a:endParaRPr lang="en-US" sz="1300" b="1"/>
          </a:p>
          <a:p>
            <a:pPr>
              <a:buFontTx/>
              <a:buNone/>
            </a:pPr>
            <a:endParaRPr lang="en-US" sz="1300" b="1"/>
          </a:p>
          <a:p>
            <a:r>
              <a:rPr lang="en-US" sz="1300" b="1" i="1" u="sng"/>
              <a:t>Critical and Creative Thinking - Bloom's Taxonomy</a:t>
            </a:r>
          </a:p>
          <a:p>
            <a:pPr>
              <a:buFontTx/>
              <a:buNone/>
            </a:pPr>
            <a:r>
              <a:rPr lang="en-US" sz="1300"/>
              <a:t> </a:t>
            </a:r>
            <a:r>
              <a:rPr lang="en-US" sz="1300" b="1">
                <a:solidFill>
                  <a:srgbClr val="009900"/>
                </a:solidFill>
                <a:hlinkClick r:id="rId5"/>
              </a:rPr>
              <a:t>http://eduscapes.com/tap/topic69.htm</a:t>
            </a:r>
            <a:r>
              <a:rPr lang="en-US" sz="1300" b="1">
                <a:solidFill>
                  <a:srgbClr val="009900"/>
                </a:solidFill>
              </a:rPr>
              <a:t> </a:t>
            </a:r>
          </a:p>
          <a:p>
            <a:pPr>
              <a:buFontTx/>
              <a:buNone/>
            </a:pPr>
            <a:r>
              <a:rPr lang="en-US" sz="1300"/>
              <a:t> Part of Eduscape.com, this site includes a definitive overview of critical and creative thinking as well as how Bloom’s domains of learning can be reflected in technology-rich projects.  Many other links to Internet resources to support Bloom’s Taxonomy, as well as research and papers on Thinking Skills.  Well worth a look.</a:t>
            </a:r>
            <a:endParaRPr lang="en-AU" sz="1300"/>
          </a:p>
        </p:txBody>
      </p:sp>
    </p:spTree>
  </p:cSld>
  <p:clrMapOvr>
    <a:masterClrMapping/>
  </p:clrMapOvr>
  <p:transition spd="slow">
    <p:cover dir="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Bloom on the Internet</a:t>
            </a:r>
            <a:endParaRPr lang="en-AU"/>
          </a:p>
        </p:txBody>
      </p:sp>
      <p:sp>
        <p:nvSpPr>
          <p:cNvPr id="52227" name="Rectangle 3"/>
          <p:cNvSpPr>
            <a:spLocks noGrp="1" noChangeArrowheads="1"/>
          </p:cNvSpPr>
          <p:nvPr>
            <p:ph type="body" idx="1"/>
          </p:nvPr>
        </p:nvSpPr>
        <p:spPr>
          <a:xfrm>
            <a:off x="457200" y="1219200"/>
            <a:ext cx="8229600" cy="4525963"/>
          </a:xfrm>
        </p:spPr>
        <p:txBody>
          <a:bodyPr/>
          <a:lstStyle/>
          <a:p>
            <a:pPr>
              <a:lnSpc>
                <a:spcPct val="80000"/>
              </a:lnSpc>
            </a:pPr>
            <a:r>
              <a:rPr lang="en-AU" sz="1400" b="1">
                <a:hlinkClick r:id="rId2"/>
              </a:rPr>
              <a:t>http://www.tedi.uq.edu.au/Assess/Assessment/bloomtax.html</a:t>
            </a:r>
            <a:endParaRPr lang="en-AU" sz="1400" b="1"/>
          </a:p>
          <a:p>
            <a:pPr>
              <a:lnSpc>
                <a:spcPct val="80000"/>
              </a:lnSpc>
            </a:pPr>
            <a:r>
              <a:rPr lang="en-AU" sz="1400" b="1"/>
              <a:t> </a:t>
            </a:r>
            <a:endParaRPr lang="en-AU" sz="1400" b="1">
              <a:hlinkClick r:id="rId3"/>
            </a:endParaRPr>
          </a:p>
          <a:p>
            <a:pPr>
              <a:lnSpc>
                <a:spcPct val="80000"/>
              </a:lnSpc>
            </a:pPr>
            <a:r>
              <a:rPr lang="en-AU" sz="1400" b="1">
                <a:hlinkClick r:id="rId3"/>
              </a:rPr>
              <a:t>http://www.acps.k12.va.us/hammond/readstrat/BloomsTaxonomy2.html</a:t>
            </a:r>
            <a:endParaRPr lang="en-AU" sz="1400" b="1"/>
          </a:p>
          <a:p>
            <a:pPr>
              <a:lnSpc>
                <a:spcPct val="80000"/>
              </a:lnSpc>
            </a:pPr>
            <a:r>
              <a:rPr lang="en-AU" sz="1400" b="1"/>
              <a:t> </a:t>
            </a:r>
            <a:endParaRPr lang="en-AU" sz="1400" b="1">
              <a:hlinkClick r:id="rId4"/>
            </a:endParaRPr>
          </a:p>
          <a:p>
            <a:pPr>
              <a:lnSpc>
                <a:spcPct val="80000"/>
              </a:lnSpc>
            </a:pPr>
            <a:r>
              <a:rPr lang="en-AU" sz="1400" b="1">
                <a:hlinkClick r:id="rId4"/>
              </a:rPr>
              <a:t>http://www.teachers.ash.org.au/researchskills/dalton.htm</a:t>
            </a:r>
            <a:endParaRPr lang="en-AU" sz="1400" b="1"/>
          </a:p>
          <a:p>
            <a:pPr>
              <a:lnSpc>
                <a:spcPct val="80000"/>
              </a:lnSpc>
            </a:pPr>
            <a:r>
              <a:rPr lang="en-AU" sz="1400" b="1"/>
              <a:t> </a:t>
            </a:r>
            <a:endParaRPr lang="en-AU" sz="1400" b="1">
              <a:hlinkClick r:id="rId5"/>
            </a:endParaRPr>
          </a:p>
          <a:p>
            <a:pPr>
              <a:lnSpc>
                <a:spcPct val="80000"/>
              </a:lnSpc>
            </a:pPr>
            <a:r>
              <a:rPr lang="en-AU" sz="1400" b="1">
                <a:hlinkClick r:id="rId5"/>
              </a:rPr>
              <a:t>http://www.officeport.com/edu/blooms.htm</a:t>
            </a:r>
            <a:endParaRPr lang="en-AU" sz="1400" b="1"/>
          </a:p>
          <a:p>
            <a:pPr>
              <a:lnSpc>
                <a:spcPct val="80000"/>
              </a:lnSpc>
            </a:pPr>
            <a:r>
              <a:rPr lang="en-AU" sz="1400" b="1"/>
              <a:t> </a:t>
            </a:r>
            <a:endParaRPr lang="en-AU" sz="1400" b="1">
              <a:hlinkClick r:id="rId6"/>
            </a:endParaRPr>
          </a:p>
          <a:p>
            <a:pPr>
              <a:lnSpc>
                <a:spcPct val="80000"/>
              </a:lnSpc>
            </a:pPr>
            <a:r>
              <a:rPr lang="en-AU" sz="1400" b="1">
                <a:hlinkClick r:id="rId6"/>
              </a:rPr>
              <a:t>http://www.quia.com/fc/90134.html</a:t>
            </a:r>
            <a:endParaRPr lang="en-AU" sz="1400" b="1"/>
          </a:p>
          <a:p>
            <a:pPr>
              <a:lnSpc>
                <a:spcPct val="80000"/>
              </a:lnSpc>
            </a:pPr>
            <a:r>
              <a:rPr lang="en-AU" sz="1400" b="1"/>
              <a:t> </a:t>
            </a:r>
            <a:endParaRPr lang="en-AU" sz="1400" b="1">
              <a:hlinkClick r:id="rId7"/>
            </a:endParaRPr>
          </a:p>
          <a:p>
            <a:pPr>
              <a:lnSpc>
                <a:spcPct val="80000"/>
              </a:lnSpc>
            </a:pPr>
            <a:r>
              <a:rPr lang="en-AU" sz="1400" b="1">
                <a:hlinkClick r:id="rId7"/>
              </a:rPr>
              <a:t>http://www.utexas.edu/student/utlc/handouts/1414.html</a:t>
            </a:r>
            <a:r>
              <a:rPr lang="en-AU" sz="1400" b="1"/>
              <a:t> Model questions and keywords</a:t>
            </a:r>
          </a:p>
          <a:p>
            <a:pPr>
              <a:lnSpc>
                <a:spcPct val="80000"/>
              </a:lnSpc>
            </a:pPr>
            <a:r>
              <a:rPr lang="en-AU" sz="1400" b="1"/>
              <a:t> </a:t>
            </a:r>
            <a:endParaRPr lang="en-AU" sz="1400" b="1">
              <a:hlinkClick r:id="rId8"/>
            </a:endParaRPr>
          </a:p>
          <a:p>
            <a:pPr>
              <a:lnSpc>
                <a:spcPct val="80000"/>
              </a:lnSpc>
            </a:pPr>
            <a:r>
              <a:rPr lang="en-AU" sz="1400" b="1">
                <a:hlinkClick r:id="rId8"/>
              </a:rPr>
              <a:t>http://schools.sd68.bc.ca/webquests/blooms.htm</a:t>
            </a:r>
            <a:endParaRPr lang="en-AU" sz="1400" b="1"/>
          </a:p>
          <a:p>
            <a:pPr>
              <a:lnSpc>
                <a:spcPct val="80000"/>
              </a:lnSpc>
            </a:pPr>
            <a:r>
              <a:rPr lang="en-AU" sz="1400" b="1"/>
              <a:t> </a:t>
            </a:r>
            <a:endParaRPr lang="en-AU" sz="1400" b="1">
              <a:hlinkClick r:id="rId9"/>
            </a:endParaRPr>
          </a:p>
          <a:p>
            <a:pPr>
              <a:lnSpc>
                <a:spcPct val="80000"/>
              </a:lnSpc>
            </a:pPr>
            <a:r>
              <a:rPr lang="en-AU" sz="1400" b="1">
                <a:hlinkClick r:id="rId9"/>
              </a:rPr>
              <a:t>http://www.coun.uvic.ca/learn/program/hndouts/bloom.html</a:t>
            </a:r>
            <a:endParaRPr lang="en-AU" sz="1400" b="1"/>
          </a:p>
          <a:p>
            <a:pPr>
              <a:lnSpc>
                <a:spcPct val="80000"/>
              </a:lnSpc>
            </a:pPr>
            <a:r>
              <a:rPr lang="en-AU" sz="1400" b="1"/>
              <a:t> </a:t>
            </a:r>
            <a:endParaRPr lang="en-AU" sz="1400" b="1">
              <a:hlinkClick r:id="rId10"/>
            </a:endParaRPr>
          </a:p>
          <a:p>
            <a:pPr>
              <a:lnSpc>
                <a:spcPct val="80000"/>
              </a:lnSpc>
            </a:pPr>
            <a:r>
              <a:rPr lang="en-AU" sz="1400" b="1">
                <a:hlinkClick r:id="rId10"/>
              </a:rPr>
              <a:t>http://caribou.cc.trincoll.edu/depts_educ/Resources/Bloom.htm</a:t>
            </a:r>
            <a:endParaRPr lang="en-AU" sz="1400" b="1"/>
          </a:p>
          <a:p>
            <a:pPr>
              <a:lnSpc>
                <a:spcPct val="80000"/>
              </a:lnSpc>
            </a:pPr>
            <a:r>
              <a:rPr lang="en-AU" sz="1400" b="1"/>
              <a:t> </a:t>
            </a:r>
            <a:endParaRPr lang="en-AU" sz="1400" b="1">
              <a:hlinkClick r:id="rId11"/>
            </a:endParaRPr>
          </a:p>
          <a:p>
            <a:pPr>
              <a:lnSpc>
                <a:spcPct val="80000"/>
              </a:lnSpc>
            </a:pPr>
            <a:r>
              <a:rPr lang="en-AU" sz="1400" b="1">
                <a:hlinkClick r:id="rId11"/>
              </a:rPr>
              <a:t>http://www.kent.wednet.edu/KSD/MA/resources/blooms/teachers_blooms.html</a:t>
            </a:r>
            <a:endParaRPr lang="en-AU" sz="1400" b="1"/>
          </a:p>
          <a:p>
            <a:pPr>
              <a:lnSpc>
                <a:spcPct val="80000"/>
              </a:lnSpc>
            </a:pPr>
            <a:r>
              <a:rPr lang="en-AU" sz="1400" b="1"/>
              <a:t> </a:t>
            </a:r>
            <a:endParaRPr lang="en-AU" sz="1400" b="1">
              <a:hlinkClick r:id="rId12"/>
            </a:endParaRPr>
          </a:p>
          <a:p>
            <a:pPr>
              <a:lnSpc>
                <a:spcPct val="80000"/>
              </a:lnSpc>
            </a:pPr>
            <a:r>
              <a:rPr lang="en-AU" sz="1400" b="1">
                <a:hlinkClick r:id="rId12"/>
              </a:rPr>
              <a:t>http://www.hcc.hawaii.edu/intranet/committees/FacDevCom/guidebk/teachtip/questype.htm</a:t>
            </a:r>
            <a:endParaRPr lang="en-AU" sz="1400" b="1"/>
          </a:p>
          <a:p>
            <a:pPr>
              <a:lnSpc>
                <a:spcPct val="80000"/>
              </a:lnSpc>
            </a:pPr>
            <a:r>
              <a:rPr lang="en-AU" sz="1400" b="1"/>
              <a:t> </a:t>
            </a:r>
            <a:endParaRPr lang="en-AU" sz="1400" b="1">
              <a:hlinkClick r:id="rId13"/>
            </a:endParaRPr>
          </a:p>
          <a:p>
            <a:pPr>
              <a:lnSpc>
                <a:spcPct val="80000"/>
              </a:lnSpc>
            </a:pPr>
            <a:r>
              <a:rPr lang="en-AU" sz="1400" b="1">
                <a:hlinkClick r:id="rId13"/>
              </a:rPr>
              <a:t>http://www.nexus.edu.au/teachstud/gat/painter.htm</a:t>
            </a:r>
            <a:r>
              <a:rPr lang="en-AU" sz="1400" b="1"/>
              <a:t> Questioning Techniques that includes reference to Bloom’s Taxonomy.</a:t>
            </a:r>
          </a:p>
          <a:p>
            <a:pPr>
              <a:lnSpc>
                <a:spcPct val="80000"/>
              </a:lnSpc>
            </a:pPr>
            <a:r>
              <a:rPr lang="en-AU" sz="1400" b="1"/>
              <a:t> </a:t>
            </a:r>
            <a:endParaRPr lang="en-AU" sz="1400" b="1">
              <a:hlinkClick r:id="rId14"/>
            </a:endParaRPr>
          </a:p>
          <a:p>
            <a:pPr>
              <a:lnSpc>
                <a:spcPct val="80000"/>
              </a:lnSpc>
            </a:pPr>
            <a:r>
              <a:rPr lang="en-AU" sz="1400" b="1">
                <a:hlinkClick r:id="rId14"/>
              </a:rPr>
              <a:t>http://scs.une.edu.au/TalentEd/EdSupport/Snugglepot.htm</a:t>
            </a:r>
            <a:r>
              <a:rPr lang="en-AU" sz="1400" b="1"/>
              <a:t> </a:t>
            </a:r>
          </a:p>
        </p:txBody>
      </p:sp>
    </p:spTree>
  </p:cSld>
  <p:clrMapOvr>
    <a:masterClrMapping/>
  </p:clrMapOvr>
  <p:transition spd="slow">
    <p:cover di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Print Resources</a:t>
            </a:r>
            <a:endParaRPr lang="en-AU"/>
          </a:p>
        </p:txBody>
      </p:sp>
      <p:sp>
        <p:nvSpPr>
          <p:cNvPr id="18435" name="Rectangle 3"/>
          <p:cNvSpPr>
            <a:spLocks noGrp="1" noChangeArrowheads="1"/>
          </p:cNvSpPr>
          <p:nvPr>
            <p:ph type="body" idx="1"/>
          </p:nvPr>
        </p:nvSpPr>
        <p:spPr>
          <a:xfrm>
            <a:off x="381000" y="1219200"/>
            <a:ext cx="8229600" cy="4525963"/>
          </a:xfrm>
        </p:spPr>
        <p:txBody>
          <a:bodyPr/>
          <a:lstStyle/>
          <a:p>
            <a:pPr>
              <a:lnSpc>
                <a:spcPct val="80000"/>
              </a:lnSpc>
            </a:pPr>
            <a:r>
              <a:rPr lang="en-AU" sz="2000"/>
              <a:t>Clements, D.; C. Gilliland and P. Holko. (1992). </a:t>
            </a:r>
            <a:r>
              <a:rPr lang="en-AU" sz="2000" b="1" i="1"/>
              <a:t>Thinking in Themes: An Approach Through the Learning Centre</a:t>
            </a:r>
            <a:r>
              <a:rPr lang="en-AU" sz="2000"/>
              <a:t>. Melbourne: Oxford University Press.</a:t>
            </a:r>
          </a:p>
          <a:p>
            <a:pPr>
              <a:lnSpc>
                <a:spcPct val="80000"/>
              </a:lnSpc>
            </a:pPr>
            <a:r>
              <a:rPr lang="en-AU" sz="2000"/>
              <a:t> Crawford, Jean (ed.) (1991).  </a:t>
            </a:r>
            <a:r>
              <a:rPr lang="en-AU" sz="2000" b="1" i="1"/>
              <a:t>Achieveing Excellence: Units of Work for levels P-8</a:t>
            </a:r>
            <a:r>
              <a:rPr lang="en-AU" sz="2000"/>
              <a:t>.  Carlton South, Vic.: Education Shop, Ministry of Education and Training, Victoria. </a:t>
            </a:r>
          </a:p>
          <a:p>
            <a:pPr>
              <a:lnSpc>
                <a:spcPct val="80000"/>
              </a:lnSpc>
            </a:pPr>
            <a:r>
              <a:rPr lang="en-AU" sz="2000"/>
              <a:t>Crosby, N. and E. Martin. (1981). </a:t>
            </a:r>
            <a:r>
              <a:rPr lang="en-AU" sz="2000" b="1" i="1"/>
              <a:t>Don’t Teach! Let Me Learn</a:t>
            </a:r>
            <a:r>
              <a:rPr lang="en-AU" sz="2000"/>
              <a:t>.  </a:t>
            </a:r>
            <a:r>
              <a:rPr lang="en-AU" sz="2000" b="1" i="1"/>
              <a:t>Book 3</a:t>
            </a:r>
            <a:r>
              <a:rPr lang="en-AU" sz="2000"/>
              <a:t>.  Cheltenham, Vic.: Hawker Brownlow. </a:t>
            </a:r>
          </a:p>
          <a:p>
            <a:pPr>
              <a:lnSpc>
                <a:spcPct val="80000"/>
              </a:lnSpc>
            </a:pPr>
            <a:r>
              <a:rPr lang="en-AU" sz="2000"/>
              <a:t>Dalton, Joan. (1986). </a:t>
            </a:r>
            <a:r>
              <a:rPr lang="en-AU" sz="2000" b="1" i="1"/>
              <a:t>Extending Children’s Special Abilities: Strategies for Primary Classrooms</a:t>
            </a:r>
            <a:r>
              <a:rPr lang="en-AU" sz="2000"/>
              <a:t>.  Victoria: Department of School Education, Victoria. </a:t>
            </a:r>
          </a:p>
          <a:p>
            <a:pPr>
              <a:lnSpc>
                <a:spcPct val="80000"/>
              </a:lnSpc>
            </a:pPr>
            <a:r>
              <a:rPr lang="en-AU" sz="2000"/>
              <a:t>Forte, Imogene and S. Schurr. (1997). </a:t>
            </a:r>
            <a:r>
              <a:rPr lang="en-AU" sz="2000" b="1" i="1"/>
              <a:t>The All-New Science Mind Stretchers: Interdisciplinary Units to Teach Science Concepts and Strengthen Thinking Skills</a:t>
            </a:r>
            <a:r>
              <a:rPr lang="en-AU" sz="2000"/>
              <a:t>. Cheltenham, Vic.: Hawker Brownlow. </a:t>
            </a:r>
          </a:p>
          <a:p>
            <a:pPr>
              <a:lnSpc>
                <a:spcPct val="80000"/>
              </a:lnSpc>
            </a:pPr>
            <a:r>
              <a:rPr lang="en-AU" sz="2000"/>
              <a:t>Fogarty, R. (1997). </a:t>
            </a:r>
            <a:r>
              <a:rPr lang="en-AU" sz="2000" b="1" i="1"/>
              <a:t>Problem-based learning and other curriculum models for the multiple intelligences classroom</a:t>
            </a:r>
            <a:r>
              <a:rPr lang="en-AU" sz="2000"/>
              <a:t>. Arlington Heights, IL: IRI/Skylight Training and Publishing, Inc. </a:t>
            </a:r>
          </a:p>
          <a:p>
            <a:pPr>
              <a:lnSpc>
                <a:spcPct val="80000"/>
              </a:lnSpc>
            </a:pPr>
            <a:r>
              <a:rPr lang="en-AU" sz="2000"/>
              <a:t>Frangenheim, E. (1998). </a:t>
            </a:r>
            <a:r>
              <a:rPr lang="en-AU" sz="2000" b="1" i="1"/>
              <a:t>Reflections on Classroom Thinking Strategies.</a:t>
            </a:r>
            <a:r>
              <a:rPr lang="en-AU" sz="2000"/>
              <a:t> Loganholme: Rodin Educational Consultancy. </a:t>
            </a:r>
          </a:p>
          <a:p>
            <a:pPr>
              <a:lnSpc>
                <a:spcPct val="80000"/>
              </a:lnSpc>
            </a:pPr>
            <a:endParaRPr lang="en-AU" sz="2000"/>
          </a:p>
        </p:txBody>
      </p:sp>
    </p:spTree>
  </p:cSld>
  <p:clrMapOvr>
    <a:masterClrMapping/>
  </p:clrMapOvr>
  <p:transition spd="slow">
    <p:cover di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Print Resources</a:t>
            </a:r>
            <a:endParaRPr lang="en-AU"/>
          </a:p>
        </p:txBody>
      </p:sp>
      <p:sp>
        <p:nvSpPr>
          <p:cNvPr id="19459" name="Rectangle 3"/>
          <p:cNvSpPr>
            <a:spLocks noGrp="1" noChangeArrowheads="1"/>
          </p:cNvSpPr>
          <p:nvPr>
            <p:ph type="body" idx="1"/>
          </p:nvPr>
        </p:nvSpPr>
        <p:spPr>
          <a:xfrm>
            <a:off x="457200" y="1371600"/>
            <a:ext cx="8229600" cy="4525963"/>
          </a:xfrm>
        </p:spPr>
        <p:txBody>
          <a:bodyPr/>
          <a:lstStyle/>
          <a:p>
            <a:pPr>
              <a:spcBef>
                <a:spcPct val="0"/>
              </a:spcBef>
            </a:pPr>
            <a:r>
              <a:rPr lang="en-AU" sz="2000"/>
              <a:t>Knight, BA., S. Bailey, W. Wearne and D. Brown. (1999).   </a:t>
            </a:r>
            <a:r>
              <a:rPr lang="en-AU" sz="2000" b="1" i="1"/>
              <a:t>Blooms Multiple Intelligences Themes and Activities.</a:t>
            </a:r>
            <a:r>
              <a:rPr lang="en-AU" sz="2000"/>
              <a:t> </a:t>
            </a:r>
          </a:p>
          <a:p>
            <a:pPr>
              <a:spcBef>
                <a:spcPct val="0"/>
              </a:spcBef>
            </a:pPr>
            <a:r>
              <a:rPr lang="en-AU" sz="2000"/>
              <a:t>McGrath, H and T. Noble. (1995).  </a:t>
            </a:r>
            <a:r>
              <a:rPr lang="en-AU" sz="2000" b="1" i="1"/>
              <a:t>Seven Ways at Once: Units of Work Based on the Seven Intelligences.  Book 1</a:t>
            </a:r>
            <a:r>
              <a:rPr lang="en-AU" sz="2000"/>
              <a:t>.  South Melbourne: Longman.</a:t>
            </a:r>
          </a:p>
          <a:p>
            <a:pPr>
              <a:spcBef>
                <a:spcPct val="0"/>
              </a:spcBef>
            </a:pPr>
            <a:r>
              <a:rPr lang="en-AU" sz="2000"/>
              <a:t>Pohl, M. (2000). </a:t>
            </a:r>
            <a:r>
              <a:rPr lang="en-AU" sz="2000" b="1" i="1"/>
              <a:t>Teaching Complex Thinking: Critical, Creative, Caring.</a:t>
            </a:r>
            <a:r>
              <a:rPr lang="en-AU" sz="2000"/>
              <a:t> Cheltenham, Vic.: Hawker Brownlow. </a:t>
            </a:r>
          </a:p>
          <a:p>
            <a:r>
              <a:rPr lang="en-AU" sz="2000"/>
              <a:t> Pohl, Michael. (1997). Teaching </a:t>
            </a:r>
            <a:r>
              <a:rPr lang="en-AU" sz="2000" b="1" i="1"/>
              <a:t>Thinking Skills in the Primary Years: A Whole School Approach</a:t>
            </a:r>
            <a:r>
              <a:rPr lang="en-AU" sz="2000"/>
              <a:t>.  Cheltenham, Vic.: Hawker Brownlow Education. </a:t>
            </a:r>
          </a:p>
          <a:p>
            <a:r>
              <a:rPr lang="en-AU" sz="2000"/>
              <a:t>Pohl, Michael. (2000). </a:t>
            </a:r>
            <a:r>
              <a:rPr lang="en-AU" sz="2000" b="1" i="1"/>
              <a:t>Learning to Think, Thinking to Learn: Models and Strategies to Develop a Classroom Culture of Thinking</a:t>
            </a:r>
            <a:r>
              <a:rPr lang="en-AU" sz="2000"/>
              <a:t>. Cheltenham, Vic.: Hawker Brownlow. </a:t>
            </a:r>
          </a:p>
          <a:p>
            <a:r>
              <a:rPr lang="en-AU" sz="2000"/>
              <a:t>Ryan, Maureen. (1996). </a:t>
            </a:r>
            <a:r>
              <a:rPr lang="en-AU" sz="2000" b="1" i="1"/>
              <a:t>The Gifted and Talented Children’s Course: Resolving Issues, Book 13- 7-8 Year Olds</a:t>
            </a:r>
            <a:r>
              <a:rPr lang="en-AU" sz="2000"/>
              <a:t>. Greenwood, WA: Ready-Ed Publications. </a:t>
            </a:r>
          </a:p>
          <a:p>
            <a:endParaRPr lang="en-AU" sz="2000"/>
          </a:p>
        </p:txBody>
      </p:sp>
    </p:spTree>
  </p:cSld>
  <p:clrMapOvr>
    <a:masterClrMapping/>
  </p:clrMapOvr>
  <p:transition spd="slow">
    <p:cover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AutoShape 4"/>
          <p:cNvSpPr>
            <a:spLocks noChangeArrowheads="1"/>
          </p:cNvSpPr>
          <p:nvPr/>
        </p:nvSpPr>
        <p:spPr bwMode="auto">
          <a:xfrm>
            <a:off x="2819400" y="609600"/>
            <a:ext cx="3505200" cy="6248400"/>
          </a:xfrm>
          <a:prstGeom prst="upArrow">
            <a:avLst>
              <a:gd name="adj1" fmla="val 50000"/>
              <a:gd name="adj2" fmla="val 44565"/>
            </a:avLst>
          </a:prstGeom>
          <a:gradFill rotWithShape="1">
            <a:gsLst>
              <a:gs pos="0">
                <a:srgbClr val="FFFFFF"/>
              </a:gs>
              <a:gs pos="100000">
                <a:srgbClr val="FFFF00"/>
              </a:gs>
            </a:gsLst>
            <a:lin ang="5400000" scaled="1"/>
          </a:gradFill>
          <a:ln w="9525">
            <a:solidFill>
              <a:schemeClr val="tx1"/>
            </a:solidFill>
            <a:miter lim="800000"/>
            <a:headEnd/>
            <a:tailEnd/>
          </a:ln>
          <a:effectLst/>
        </p:spPr>
        <p:txBody>
          <a:bodyPr vert="eaVert" wrap="none" anchor="ctr"/>
          <a:lstStyle/>
          <a:p>
            <a:endParaRPr lang="en-US"/>
          </a:p>
        </p:txBody>
      </p:sp>
      <p:sp>
        <p:nvSpPr>
          <p:cNvPr id="6146" name="Rectangle 2"/>
          <p:cNvSpPr>
            <a:spLocks noGrp="1" noChangeArrowheads="1"/>
          </p:cNvSpPr>
          <p:nvPr>
            <p:ph type="title"/>
          </p:nvPr>
        </p:nvSpPr>
        <p:spPr>
          <a:xfrm>
            <a:off x="0" y="2971800"/>
            <a:ext cx="9144000" cy="1143000"/>
          </a:xfrm>
        </p:spPr>
        <p:txBody>
          <a:bodyPr/>
          <a:lstStyle/>
          <a:p>
            <a:r>
              <a:rPr lang="en-AU" sz="2800"/>
              <a:t>BLOOM’S REVISED TAXONOMY</a:t>
            </a:r>
            <a:br>
              <a:rPr lang="en-AU" sz="2800"/>
            </a:br>
            <a:r>
              <a:rPr lang="en-AU" sz="2400">
                <a:solidFill>
                  <a:schemeClr val="accent2"/>
                </a:solidFill>
              </a:rPr>
              <a:t/>
            </a:r>
            <a:br>
              <a:rPr lang="en-AU" sz="2400">
                <a:solidFill>
                  <a:schemeClr val="accent2"/>
                </a:solidFill>
              </a:rPr>
            </a:br>
            <a:r>
              <a:rPr lang="en-AU" sz="1700">
                <a:solidFill>
                  <a:schemeClr val="accent2"/>
                </a:solidFill>
                <a:effectLst>
                  <a:outerShdw blurRad="38100" dist="38100" dir="2700000" algn="tl">
                    <a:srgbClr val="000000"/>
                  </a:outerShdw>
                </a:effectLst>
              </a:rPr>
              <a:t>Creating</a:t>
            </a:r>
            <a:br>
              <a:rPr lang="en-AU" sz="1700">
                <a:solidFill>
                  <a:schemeClr val="accent2"/>
                </a:solidFill>
                <a:effectLst>
                  <a:outerShdw blurRad="38100" dist="38100" dir="2700000" algn="tl">
                    <a:srgbClr val="000000"/>
                  </a:outerShdw>
                </a:effectLst>
              </a:rPr>
            </a:br>
            <a:r>
              <a:rPr lang="en-AU" sz="1700">
                <a:solidFill>
                  <a:schemeClr val="accent2"/>
                </a:solidFill>
              </a:rPr>
              <a:t>Generating new ideas, products, or ways of viewing things</a:t>
            </a:r>
            <a:br>
              <a:rPr lang="en-AU" sz="1700">
                <a:solidFill>
                  <a:schemeClr val="accent2"/>
                </a:solidFill>
              </a:rPr>
            </a:br>
            <a:r>
              <a:rPr lang="en-AU" sz="1700">
                <a:solidFill>
                  <a:schemeClr val="accent2"/>
                </a:solidFill>
              </a:rPr>
              <a:t>Designing, constructing, planning, producing, inventing.</a:t>
            </a:r>
            <a:br>
              <a:rPr lang="en-AU" sz="1700">
                <a:solidFill>
                  <a:schemeClr val="accent2"/>
                </a:solidFill>
              </a:rPr>
            </a:br>
            <a:r>
              <a:rPr lang="en-AU" sz="1700">
                <a:solidFill>
                  <a:schemeClr val="accent2"/>
                </a:solidFill>
              </a:rPr>
              <a:t> </a:t>
            </a:r>
            <a:br>
              <a:rPr lang="en-AU" sz="1700">
                <a:solidFill>
                  <a:schemeClr val="accent2"/>
                </a:solidFill>
              </a:rPr>
            </a:br>
            <a:r>
              <a:rPr lang="en-AU" sz="1700">
                <a:solidFill>
                  <a:schemeClr val="accent2"/>
                </a:solidFill>
                <a:effectLst>
                  <a:outerShdw blurRad="38100" dist="38100" dir="2700000" algn="tl">
                    <a:srgbClr val="000000"/>
                  </a:outerShdw>
                </a:effectLst>
              </a:rPr>
              <a:t>Evaluating</a:t>
            </a:r>
            <a:r>
              <a:rPr lang="en-AU" sz="1700">
                <a:solidFill>
                  <a:schemeClr val="accent2"/>
                </a:solidFill>
              </a:rPr>
              <a:t/>
            </a:r>
            <a:br>
              <a:rPr lang="en-AU" sz="1700">
                <a:solidFill>
                  <a:schemeClr val="accent2"/>
                </a:solidFill>
              </a:rPr>
            </a:br>
            <a:r>
              <a:rPr lang="en-AU" sz="1700">
                <a:solidFill>
                  <a:schemeClr val="accent2"/>
                </a:solidFill>
              </a:rPr>
              <a:t>Justifying a decision or course of action</a:t>
            </a:r>
            <a:br>
              <a:rPr lang="en-AU" sz="1700">
                <a:solidFill>
                  <a:schemeClr val="accent2"/>
                </a:solidFill>
              </a:rPr>
            </a:br>
            <a:r>
              <a:rPr lang="en-AU" sz="1700">
                <a:solidFill>
                  <a:schemeClr val="accent2"/>
                </a:solidFill>
              </a:rPr>
              <a:t>Checking, hypothesising, critiquing, experimenting, judging</a:t>
            </a:r>
            <a:br>
              <a:rPr lang="en-AU" sz="1700">
                <a:solidFill>
                  <a:schemeClr val="accent2"/>
                </a:solidFill>
              </a:rPr>
            </a:br>
            <a:r>
              <a:rPr lang="en-AU" sz="1700">
                <a:solidFill>
                  <a:schemeClr val="accent2"/>
                </a:solidFill>
              </a:rPr>
              <a:t> </a:t>
            </a:r>
            <a:br>
              <a:rPr lang="en-AU" sz="1700">
                <a:solidFill>
                  <a:schemeClr val="accent2"/>
                </a:solidFill>
              </a:rPr>
            </a:br>
            <a:r>
              <a:rPr lang="en-AU" sz="1700">
                <a:solidFill>
                  <a:schemeClr val="accent2"/>
                </a:solidFill>
              </a:rPr>
              <a:t> </a:t>
            </a:r>
            <a:r>
              <a:rPr lang="en-AU" sz="1700">
                <a:solidFill>
                  <a:schemeClr val="accent2"/>
                </a:solidFill>
                <a:effectLst>
                  <a:outerShdw blurRad="38100" dist="38100" dir="2700000" algn="tl">
                    <a:srgbClr val="000000"/>
                  </a:outerShdw>
                </a:effectLst>
              </a:rPr>
              <a:t>Analysing</a:t>
            </a:r>
            <a:r>
              <a:rPr lang="en-AU" sz="1700">
                <a:solidFill>
                  <a:schemeClr val="accent2"/>
                </a:solidFill>
              </a:rPr>
              <a:t/>
            </a:r>
            <a:br>
              <a:rPr lang="en-AU" sz="1700">
                <a:solidFill>
                  <a:schemeClr val="accent2"/>
                </a:solidFill>
              </a:rPr>
            </a:br>
            <a:r>
              <a:rPr lang="en-AU" sz="1700">
                <a:solidFill>
                  <a:schemeClr val="accent2"/>
                </a:solidFill>
              </a:rPr>
              <a:t>Breaking information into parts to explore understandings and relationships</a:t>
            </a:r>
            <a:br>
              <a:rPr lang="en-AU" sz="1700">
                <a:solidFill>
                  <a:schemeClr val="accent2"/>
                </a:solidFill>
              </a:rPr>
            </a:br>
            <a:r>
              <a:rPr lang="en-AU" sz="1700">
                <a:solidFill>
                  <a:schemeClr val="accent2"/>
                </a:solidFill>
              </a:rPr>
              <a:t>Comparing, organising, deconstructing, interrogating, finding</a:t>
            </a:r>
            <a:br>
              <a:rPr lang="en-AU" sz="1700">
                <a:solidFill>
                  <a:schemeClr val="accent2"/>
                </a:solidFill>
              </a:rPr>
            </a:br>
            <a:r>
              <a:rPr lang="en-AU" sz="1700">
                <a:solidFill>
                  <a:schemeClr val="accent2"/>
                </a:solidFill>
              </a:rPr>
              <a:t> </a:t>
            </a:r>
            <a:br>
              <a:rPr lang="en-AU" sz="1700">
                <a:solidFill>
                  <a:schemeClr val="accent2"/>
                </a:solidFill>
              </a:rPr>
            </a:br>
            <a:r>
              <a:rPr lang="en-AU" sz="1700">
                <a:solidFill>
                  <a:schemeClr val="accent2"/>
                </a:solidFill>
                <a:effectLst>
                  <a:outerShdw blurRad="38100" dist="38100" dir="2700000" algn="tl">
                    <a:srgbClr val="000000"/>
                  </a:outerShdw>
                </a:effectLst>
              </a:rPr>
              <a:t>Applying</a:t>
            </a:r>
            <a:br>
              <a:rPr lang="en-AU" sz="1700">
                <a:solidFill>
                  <a:schemeClr val="accent2"/>
                </a:solidFill>
                <a:effectLst>
                  <a:outerShdw blurRad="38100" dist="38100" dir="2700000" algn="tl">
                    <a:srgbClr val="000000"/>
                  </a:outerShdw>
                </a:effectLst>
              </a:rPr>
            </a:br>
            <a:r>
              <a:rPr lang="en-AU" sz="1700">
                <a:solidFill>
                  <a:schemeClr val="accent2"/>
                </a:solidFill>
              </a:rPr>
              <a:t>Using information in another familiar situation</a:t>
            </a:r>
            <a:br>
              <a:rPr lang="en-AU" sz="1700">
                <a:solidFill>
                  <a:schemeClr val="accent2"/>
                </a:solidFill>
              </a:rPr>
            </a:br>
            <a:r>
              <a:rPr lang="en-AU" sz="1700">
                <a:solidFill>
                  <a:schemeClr val="accent2"/>
                </a:solidFill>
              </a:rPr>
              <a:t>Implementing, carrying out, using, executing</a:t>
            </a:r>
            <a:br>
              <a:rPr lang="en-AU" sz="1700">
                <a:solidFill>
                  <a:schemeClr val="accent2"/>
                </a:solidFill>
              </a:rPr>
            </a:br>
            <a:r>
              <a:rPr lang="en-AU" sz="1700">
                <a:solidFill>
                  <a:schemeClr val="accent2"/>
                </a:solidFill>
              </a:rPr>
              <a:t> </a:t>
            </a:r>
            <a:br>
              <a:rPr lang="en-AU" sz="1700">
                <a:solidFill>
                  <a:schemeClr val="accent2"/>
                </a:solidFill>
              </a:rPr>
            </a:br>
            <a:r>
              <a:rPr lang="en-AU" sz="1700">
                <a:solidFill>
                  <a:schemeClr val="accent2"/>
                </a:solidFill>
                <a:effectLst>
                  <a:outerShdw blurRad="38100" dist="38100" dir="2700000" algn="tl">
                    <a:srgbClr val="000000"/>
                  </a:outerShdw>
                </a:effectLst>
              </a:rPr>
              <a:t>Understanding</a:t>
            </a:r>
            <a:br>
              <a:rPr lang="en-AU" sz="1700">
                <a:solidFill>
                  <a:schemeClr val="accent2"/>
                </a:solidFill>
                <a:effectLst>
                  <a:outerShdw blurRad="38100" dist="38100" dir="2700000" algn="tl">
                    <a:srgbClr val="000000"/>
                  </a:outerShdw>
                </a:effectLst>
              </a:rPr>
            </a:br>
            <a:r>
              <a:rPr lang="en-AU" sz="1700">
                <a:solidFill>
                  <a:schemeClr val="accent2"/>
                </a:solidFill>
              </a:rPr>
              <a:t>Explaining ideas or concepts</a:t>
            </a:r>
            <a:br>
              <a:rPr lang="en-AU" sz="1700">
                <a:solidFill>
                  <a:schemeClr val="accent2"/>
                </a:solidFill>
              </a:rPr>
            </a:br>
            <a:r>
              <a:rPr lang="en-AU" sz="1700">
                <a:solidFill>
                  <a:schemeClr val="accent2"/>
                </a:solidFill>
              </a:rPr>
              <a:t>Interpreting, summarising, paraphrasing, classifying, explaining</a:t>
            </a:r>
            <a:br>
              <a:rPr lang="en-AU" sz="1700">
                <a:solidFill>
                  <a:schemeClr val="accent2"/>
                </a:solidFill>
              </a:rPr>
            </a:br>
            <a:r>
              <a:rPr lang="en-AU" sz="1700">
                <a:solidFill>
                  <a:schemeClr val="accent2"/>
                </a:solidFill>
              </a:rPr>
              <a:t> </a:t>
            </a:r>
            <a:br>
              <a:rPr lang="en-AU" sz="1700">
                <a:solidFill>
                  <a:schemeClr val="accent2"/>
                </a:solidFill>
              </a:rPr>
            </a:br>
            <a:r>
              <a:rPr lang="en-AU" sz="1700">
                <a:solidFill>
                  <a:schemeClr val="accent2"/>
                </a:solidFill>
                <a:effectLst>
                  <a:outerShdw blurRad="38100" dist="38100" dir="2700000" algn="tl">
                    <a:srgbClr val="000000"/>
                  </a:outerShdw>
                </a:effectLst>
              </a:rPr>
              <a:t>Remembering</a:t>
            </a:r>
            <a:br>
              <a:rPr lang="en-AU" sz="1700">
                <a:solidFill>
                  <a:schemeClr val="accent2"/>
                </a:solidFill>
                <a:effectLst>
                  <a:outerShdw blurRad="38100" dist="38100" dir="2700000" algn="tl">
                    <a:srgbClr val="000000"/>
                  </a:outerShdw>
                </a:effectLst>
              </a:rPr>
            </a:br>
            <a:r>
              <a:rPr lang="en-AU" sz="1700">
                <a:solidFill>
                  <a:schemeClr val="accent2"/>
                </a:solidFill>
              </a:rPr>
              <a:t>Recalling information</a:t>
            </a:r>
            <a:br>
              <a:rPr lang="en-AU" sz="1700">
                <a:solidFill>
                  <a:schemeClr val="accent2"/>
                </a:solidFill>
              </a:rPr>
            </a:br>
            <a:r>
              <a:rPr lang="en-AU" sz="1700">
                <a:solidFill>
                  <a:schemeClr val="accent2"/>
                </a:solidFill>
              </a:rPr>
              <a:t>Recognising, listing, describing, retrieving, naming, finding</a:t>
            </a:r>
            <a:br>
              <a:rPr lang="en-AU" sz="1700">
                <a:solidFill>
                  <a:schemeClr val="accent2"/>
                </a:solidFill>
              </a:rPr>
            </a:br>
            <a:r>
              <a:rPr lang="en-AU" sz="1400" b="0"/>
              <a:t> </a:t>
            </a:r>
          </a:p>
        </p:txBody>
      </p:sp>
      <p:sp>
        <p:nvSpPr>
          <p:cNvPr id="6149" name="AutoShape 5"/>
          <p:cNvSpPr>
            <a:spLocks/>
          </p:cNvSpPr>
          <p:nvPr/>
        </p:nvSpPr>
        <p:spPr bwMode="auto">
          <a:xfrm>
            <a:off x="533400" y="1143000"/>
            <a:ext cx="228600" cy="2743200"/>
          </a:xfrm>
          <a:prstGeom prst="leftBrace">
            <a:avLst>
              <a:gd name="adj1" fmla="val 100000"/>
              <a:gd name="adj2" fmla="val 50000"/>
            </a:avLst>
          </a:prstGeom>
          <a:noFill/>
          <a:ln w="28575">
            <a:solidFill>
              <a:schemeClr val="tx1"/>
            </a:solidFill>
            <a:round/>
            <a:headEnd/>
            <a:tailEnd/>
          </a:ln>
          <a:effectLst/>
        </p:spPr>
        <p:txBody>
          <a:bodyPr wrap="none" anchor="ctr"/>
          <a:lstStyle/>
          <a:p>
            <a:endParaRPr lang="en-US"/>
          </a:p>
        </p:txBody>
      </p:sp>
      <p:sp>
        <p:nvSpPr>
          <p:cNvPr id="6150" name="WordArt 6"/>
          <p:cNvSpPr>
            <a:spLocks noChangeArrowheads="1" noChangeShapeType="1" noTextEdit="1"/>
          </p:cNvSpPr>
          <p:nvPr/>
        </p:nvSpPr>
        <p:spPr bwMode="auto">
          <a:xfrm rot="16200000">
            <a:off x="-1333500" y="2324100"/>
            <a:ext cx="3429000" cy="304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Higher-order thinking</a:t>
            </a:r>
          </a:p>
        </p:txBody>
      </p:sp>
    </p:spTree>
  </p:cSld>
  <p:clrMapOvr>
    <a:masterClrMapping/>
  </p:clrMapOvr>
  <p:transition spd="slow">
    <p:cover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C000"/>
          </a:solidFill>
        </p:spPr>
        <p:txBody>
          <a:bodyPr/>
          <a:lstStyle/>
          <a:p>
            <a:r>
              <a:rPr lang="en-AU" sz="4800" dirty="0"/>
              <a:t>Remembering</a:t>
            </a:r>
            <a:r>
              <a:rPr lang="en-AU" sz="4000" dirty="0"/>
              <a:t/>
            </a:r>
            <a:br>
              <a:rPr lang="en-AU" sz="4000" dirty="0"/>
            </a:br>
            <a:endParaRPr lang="en-AU" sz="4000" dirty="0"/>
          </a:p>
        </p:txBody>
      </p:sp>
      <p:sp>
        <p:nvSpPr>
          <p:cNvPr id="8195" name="Rectangle 3"/>
          <p:cNvSpPr>
            <a:spLocks noGrp="1" noChangeArrowheads="1"/>
          </p:cNvSpPr>
          <p:nvPr>
            <p:ph type="body" idx="1"/>
          </p:nvPr>
        </p:nvSpPr>
        <p:spPr>
          <a:xfrm>
            <a:off x="457200" y="1371600"/>
            <a:ext cx="8229600" cy="4525963"/>
          </a:xfrm>
          <a:solidFill>
            <a:srgbClr val="FFC000"/>
          </a:solidFill>
        </p:spPr>
        <p:txBody>
          <a:bodyPr/>
          <a:lstStyle/>
          <a:p>
            <a:pPr>
              <a:buFontTx/>
              <a:buNone/>
            </a:pPr>
            <a:r>
              <a:rPr lang="en-US" dirty="0"/>
              <a:t>The learner is able to recall, restate and remember learned information.</a:t>
            </a:r>
            <a:endParaRPr lang="en-AU" dirty="0"/>
          </a:p>
          <a:p>
            <a:pPr lvl="1"/>
            <a:r>
              <a:rPr lang="en-AU" sz="2400" dirty="0"/>
              <a:t>Recognising</a:t>
            </a:r>
          </a:p>
          <a:p>
            <a:pPr lvl="1"/>
            <a:r>
              <a:rPr lang="en-AU" sz="2400" dirty="0"/>
              <a:t>Listing</a:t>
            </a:r>
          </a:p>
          <a:p>
            <a:pPr lvl="1"/>
            <a:r>
              <a:rPr lang="en-AU" sz="2400" dirty="0"/>
              <a:t>Describing</a:t>
            </a:r>
          </a:p>
          <a:p>
            <a:pPr lvl="1"/>
            <a:r>
              <a:rPr lang="en-AU" sz="2400" dirty="0"/>
              <a:t>Identifying</a:t>
            </a:r>
          </a:p>
          <a:p>
            <a:pPr lvl="1"/>
            <a:r>
              <a:rPr lang="en-AU" sz="2400" dirty="0"/>
              <a:t>Retrieving</a:t>
            </a:r>
          </a:p>
          <a:p>
            <a:pPr lvl="1"/>
            <a:r>
              <a:rPr lang="en-AU" sz="2400" dirty="0"/>
              <a:t>Naming</a:t>
            </a:r>
          </a:p>
          <a:p>
            <a:pPr lvl="1"/>
            <a:r>
              <a:rPr lang="en-AU" sz="2400" dirty="0"/>
              <a:t>Locating</a:t>
            </a:r>
          </a:p>
          <a:p>
            <a:pPr lvl="1"/>
            <a:r>
              <a:rPr lang="en-AU" sz="2400" dirty="0"/>
              <a:t>Finding</a:t>
            </a:r>
          </a:p>
          <a:p>
            <a:pPr>
              <a:buFontTx/>
              <a:buNone/>
            </a:pPr>
            <a:r>
              <a:rPr lang="en-AU" dirty="0"/>
              <a:t>  Can you recall information?</a:t>
            </a:r>
          </a:p>
          <a:p>
            <a:pPr>
              <a:buFontTx/>
              <a:buNone/>
            </a:pPr>
            <a:r>
              <a:rPr lang="en-AU" dirty="0"/>
              <a:t> </a:t>
            </a:r>
          </a:p>
        </p:txBody>
      </p:sp>
      <p:pic>
        <p:nvPicPr>
          <p:cNvPr id="8196" name="Picture 4" descr="PE07015_"/>
          <p:cNvPicPr>
            <a:picLocks noChangeAspect="1" noChangeArrowheads="1"/>
          </p:cNvPicPr>
          <p:nvPr/>
        </p:nvPicPr>
        <p:blipFill>
          <a:blip r:embed="rId2" cstate="print"/>
          <a:srcRect/>
          <a:stretch>
            <a:fillRect/>
          </a:stretch>
        </p:blipFill>
        <p:spPr bwMode="auto">
          <a:xfrm>
            <a:off x="5486400" y="2438400"/>
            <a:ext cx="3373438" cy="3771900"/>
          </a:xfrm>
          <a:prstGeom prst="rect">
            <a:avLst/>
          </a:prstGeom>
          <a:noFill/>
          <a:ln w="9525">
            <a:noFill/>
            <a:miter lim="800000"/>
            <a:headEnd/>
            <a:tailEnd/>
          </a:ln>
        </p:spPr>
      </p:pic>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8194"/>
                                        </p:tgtEl>
                                        <p:attrNameLst>
                                          <p:attrName>r</p:attrName>
                                        </p:attrNameLst>
                                      </p:cBhvr>
                                    </p:animRot>
                                  </p:childTnLst>
                                </p:cTn>
                              </p:par>
                            </p:childTnLst>
                          </p:cTn>
                        </p:par>
                        <p:par>
                          <p:cTn id="7" fill="hold">
                            <p:stCondLst>
                              <p:cond delay="2000"/>
                            </p:stCondLst>
                            <p:childTnLst>
                              <p:par>
                                <p:cTn id="8" presetID="2" presetClass="entr" presetSubtype="8" fill="hold" nodeType="afterEffect">
                                  <p:stCondLst>
                                    <p:cond delay="0"/>
                                  </p:stCondLst>
                                  <p:childTnLst>
                                    <p:set>
                                      <p:cBhvr>
                                        <p:cTn id="9" dur="1" fill="hold">
                                          <p:stCondLst>
                                            <p:cond delay="0"/>
                                          </p:stCondLst>
                                        </p:cTn>
                                        <p:tgtEl>
                                          <p:spTgt spid="8195">
                                            <p:txEl>
                                              <p:pRg st="1" end="1"/>
                                            </p:txEl>
                                          </p:spTgt>
                                        </p:tgtEl>
                                        <p:attrNameLst>
                                          <p:attrName>style.visibility</p:attrName>
                                        </p:attrNameLst>
                                      </p:cBhvr>
                                      <p:to>
                                        <p:strVal val="visible"/>
                                      </p:to>
                                    </p:set>
                                    <p:anim calcmode="lin" valueType="num">
                                      <p:cBhvr additive="base">
                                        <p:cTn id="10" dur="10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1" dur="10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par>
                          <p:cTn id="12" fill="hold">
                            <p:stCondLst>
                              <p:cond delay="3000"/>
                            </p:stCondLst>
                            <p:childTnLst>
                              <p:par>
                                <p:cTn id="13" presetID="2" presetClass="entr" presetSubtype="8" fill="hold" nodeType="after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anim calcmode="lin" valueType="num">
                                      <p:cBhvr additive="base">
                                        <p:cTn id="15" dur="10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par>
                          <p:cTn id="17" fill="hold">
                            <p:stCondLst>
                              <p:cond delay="4000"/>
                            </p:stCondLst>
                            <p:childTnLst>
                              <p:par>
                                <p:cTn id="18" presetID="2" presetClass="entr" presetSubtype="8" fill="hold" nodeType="afterEffect">
                                  <p:stCondLst>
                                    <p:cond delay="0"/>
                                  </p:stCondLst>
                                  <p:childTnLst>
                                    <p:set>
                                      <p:cBhvr>
                                        <p:cTn id="19" dur="1" fill="hold">
                                          <p:stCondLst>
                                            <p:cond delay="0"/>
                                          </p:stCondLst>
                                        </p:cTn>
                                        <p:tgtEl>
                                          <p:spTgt spid="8195">
                                            <p:txEl>
                                              <p:pRg st="3" end="3"/>
                                            </p:txEl>
                                          </p:spTgt>
                                        </p:tgtEl>
                                        <p:attrNameLst>
                                          <p:attrName>style.visibility</p:attrName>
                                        </p:attrNameLst>
                                      </p:cBhvr>
                                      <p:to>
                                        <p:strVal val="visible"/>
                                      </p:to>
                                    </p:set>
                                    <p:anim calcmode="lin" valueType="num">
                                      <p:cBhvr additive="base">
                                        <p:cTn id="20" dur="10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21" dur="1000" fill="hold"/>
                                        <p:tgtEl>
                                          <p:spTgt spid="8195">
                                            <p:txEl>
                                              <p:pRg st="3" end="3"/>
                                            </p:txEl>
                                          </p:spTgt>
                                        </p:tgtEl>
                                        <p:attrNameLst>
                                          <p:attrName>ppt_y</p:attrName>
                                        </p:attrNameLst>
                                      </p:cBhvr>
                                      <p:tavLst>
                                        <p:tav tm="0">
                                          <p:val>
                                            <p:strVal val="#ppt_y"/>
                                          </p:val>
                                        </p:tav>
                                        <p:tav tm="100000">
                                          <p:val>
                                            <p:strVal val="#ppt_y"/>
                                          </p:val>
                                        </p:tav>
                                      </p:tavLst>
                                    </p:anim>
                                  </p:childTnLst>
                                </p:cTn>
                              </p:par>
                            </p:childTnLst>
                          </p:cTn>
                        </p:par>
                        <p:par>
                          <p:cTn id="22" fill="hold">
                            <p:stCondLst>
                              <p:cond delay="5000"/>
                            </p:stCondLst>
                            <p:childTnLst>
                              <p:par>
                                <p:cTn id="23" presetID="2" presetClass="entr" presetSubtype="8" fill="hold" nodeType="afterEffect">
                                  <p:stCondLst>
                                    <p:cond delay="0"/>
                                  </p:stCondLst>
                                  <p:childTnLst>
                                    <p:set>
                                      <p:cBhvr>
                                        <p:cTn id="24" dur="1" fill="hold">
                                          <p:stCondLst>
                                            <p:cond delay="0"/>
                                          </p:stCondLst>
                                        </p:cTn>
                                        <p:tgtEl>
                                          <p:spTgt spid="8195">
                                            <p:txEl>
                                              <p:pRg st="4" end="4"/>
                                            </p:txEl>
                                          </p:spTgt>
                                        </p:tgtEl>
                                        <p:attrNameLst>
                                          <p:attrName>style.visibility</p:attrName>
                                        </p:attrNameLst>
                                      </p:cBhvr>
                                      <p:to>
                                        <p:strVal val="visible"/>
                                      </p:to>
                                    </p:set>
                                    <p:anim calcmode="lin" valueType="num">
                                      <p:cBhvr additive="base">
                                        <p:cTn id="25" dur="1000" fill="hold"/>
                                        <p:tgtEl>
                                          <p:spTgt spid="8195">
                                            <p:txEl>
                                              <p:pRg st="4" end="4"/>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8195">
                                            <p:txEl>
                                              <p:pRg st="4" end="4"/>
                                            </p:txEl>
                                          </p:spTgt>
                                        </p:tgtEl>
                                        <p:attrNameLst>
                                          <p:attrName>ppt_y</p:attrName>
                                        </p:attrNameLst>
                                      </p:cBhvr>
                                      <p:tavLst>
                                        <p:tav tm="0">
                                          <p:val>
                                            <p:strVal val="#ppt_y"/>
                                          </p:val>
                                        </p:tav>
                                        <p:tav tm="100000">
                                          <p:val>
                                            <p:strVal val="#ppt_y"/>
                                          </p:val>
                                        </p:tav>
                                      </p:tavLst>
                                    </p:anim>
                                  </p:childTnLst>
                                </p:cTn>
                              </p:par>
                            </p:childTnLst>
                          </p:cTn>
                        </p:par>
                        <p:par>
                          <p:cTn id="27" fill="hold">
                            <p:stCondLst>
                              <p:cond delay="6000"/>
                            </p:stCondLst>
                            <p:childTnLst>
                              <p:par>
                                <p:cTn id="28" presetID="2" presetClass="entr" presetSubtype="8" fill="hold" nodeType="afterEffect">
                                  <p:stCondLst>
                                    <p:cond delay="0"/>
                                  </p:stCondLst>
                                  <p:childTnLst>
                                    <p:set>
                                      <p:cBhvr>
                                        <p:cTn id="29" dur="1" fill="hold">
                                          <p:stCondLst>
                                            <p:cond delay="0"/>
                                          </p:stCondLst>
                                        </p:cTn>
                                        <p:tgtEl>
                                          <p:spTgt spid="8195">
                                            <p:txEl>
                                              <p:pRg st="5" end="5"/>
                                            </p:txEl>
                                          </p:spTgt>
                                        </p:tgtEl>
                                        <p:attrNameLst>
                                          <p:attrName>style.visibility</p:attrName>
                                        </p:attrNameLst>
                                      </p:cBhvr>
                                      <p:to>
                                        <p:strVal val="visible"/>
                                      </p:to>
                                    </p:set>
                                    <p:anim calcmode="lin" valueType="num">
                                      <p:cBhvr additive="base">
                                        <p:cTn id="30" dur="1000" fill="hold"/>
                                        <p:tgtEl>
                                          <p:spTgt spid="8195">
                                            <p:txEl>
                                              <p:pRg st="5" end="5"/>
                                            </p:txEl>
                                          </p:spTgt>
                                        </p:tgtEl>
                                        <p:attrNameLst>
                                          <p:attrName>ppt_x</p:attrName>
                                        </p:attrNameLst>
                                      </p:cBhvr>
                                      <p:tavLst>
                                        <p:tav tm="0">
                                          <p:val>
                                            <p:strVal val="0-#ppt_w/2"/>
                                          </p:val>
                                        </p:tav>
                                        <p:tav tm="100000">
                                          <p:val>
                                            <p:strVal val="#ppt_x"/>
                                          </p:val>
                                        </p:tav>
                                      </p:tavLst>
                                    </p:anim>
                                    <p:anim calcmode="lin" valueType="num">
                                      <p:cBhvr additive="base">
                                        <p:cTn id="31" dur="1000" fill="hold"/>
                                        <p:tgtEl>
                                          <p:spTgt spid="8195">
                                            <p:txEl>
                                              <p:pRg st="5" end="5"/>
                                            </p:txEl>
                                          </p:spTgt>
                                        </p:tgtEl>
                                        <p:attrNameLst>
                                          <p:attrName>ppt_y</p:attrName>
                                        </p:attrNameLst>
                                      </p:cBhvr>
                                      <p:tavLst>
                                        <p:tav tm="0">
                                          <p:val>
                                            <p:strVal val="#ppt_y"/>
                                          </p:val>
                                        </p:tav>
                                        <p:tav tm="100000">
                                          <p:val>
                                            <p:strVal val="#ppt_y"/>
                                          </p:val>
                                        </p:tav>
                                      </p:tavLst>
                                    </p:anim>
                                  </p:childTnLst>
                                </p:cTn>
                              </p:par>
                            </p:childTnLst>
                          </p:cTn>
                        </p:par>
                        <p:par>
                          <p:cTn id="32" fill="hold">
                            <p:stCondLst>
                              <p:cond delay="7000"/>
                            </p:stCondLst>
                            <p:childTnLst>
                              <p:par>
                                <p:cTn id="33" presetID="2" presetClass="entr" presetSubtype="8" fill="hold" nodeType="afterEffect">
                                  <p:stCondLst>
                                    <p:cond delay="0"/>
                                  </p:stCondLst>
                                  <p:childTnLst>
                                    <p:set>
                                      <p:cBhvr>
                                        <p:cTn id="34" dur="1" fill="hold">
                                          <p:stCondLst>
                                            <p:cond delay="0"/>
                                          </p:stCondLst>
                                        </p:cTn>
                                        <p:tgtEl>
                                          <p:spTgt spid="8195">
                                            <p:txEl>
                                              <p:pRg st="6" end="6"/>
                                            </p:txEl>
                                          </p:spTgt>
                                        </p:tgtEl>
                                        <p:attrNameLst>
                                          <p:attrName>style.visibility</p:attrName>
                                        </p:attrNameLst>
                                      </p:cBhvr>
                                      <p:to>
                                        <p:strVal val="visible"/>
                                      </p:to>
                                    </p:set>
                                    <p:anim calcmode="lin" valueType="num">
                                      <p:cBhvr additive="base">
                                        <p:cTn id="35" dur="1000" fill="hold"/>
                                        <p:tgtEl>
                                          <p:spTgt spid="8195">
                                            <p:txEl>
                                              <p:pRg st="6" end="6"/>
                                            </p:txEl>
                                          </p:spTgt>
                                        </p:tgtEl>
                                        <p:attrNameLst>
                                          <p:attrName>ppt_x</p:attrName>
                                        </p:attrNameLst>
                                      </p:cBhvr>
                                      <p:tavLst>
                                        <p:tav tm="0">
                                          <p:val>
                                            <p:strVal val="0-#ppt_w/2"/>
                                          </p:val>
                                        </p:tav>
                                        <p:tav tm="100000">
                                          <p:val>
                                            <p:strVal val="#ppt_x"/>
                                          </p:val>
                                        </p:tav>
                                      </p:tavLst>
                                    </p:anim>
                                    <p:anim calcmode="lin" valueType="num">
                                      <p:cBhvr additive="base">
                                        <p:cTn id="36" dur="1000" fill="hold"/>
                                        <p:tgtEl>
                                          <p:spTgt spid="8195">
                                            <p:txEl>
                                              <p:pRg st="6" end="6"/>
                                            </p:txEl>
                                          </p:spTgt>
                                        </p:tgtEl>
                                        <p:attrNameLst>
                                          <p:attrName>ppt_y</p:attrName>
                                        </p:attrNameLst>
                                      </p:cBhvr>
                                      <p:tavLst>
                                        <p:tav tm="0">
                                          <p:val>
                                            <p:strVal val="#ppt_y"/>
                                          </p:val>
                                        </p:tav>
                                        <p:tav tm="100000">
                                          <p:val>
                                            <p:strVal val="#ppt_y"/>
                                          </p:val>
                                        </p:tav>
                                      </p:tavLst>
                                    </p:anim>
                                  </p:childTnLst>
                                </p:cTn>
                              </p:par>
                            </p:childTnLst>
                          </p:cTn>
                        </p:par>
                        <p:par>
                          <p:cTn id="37" fill="hold">
                            <p:stCondLst>
                              <p:cond delay="8000"/>
                            </p:stCondLst>
                            <p:childTnLst>
                              <p:par>
                                <p:cTn id="38" presetID="2" presetClass="entr" presetSubtype="8" fill="hold" nodeType="afterEffect">
                                  <p:stCondLst>
                                    <p:cond delay="0"/>
                                  </p:stCondLst>
                                  <p:childTnLst>
                                    <p:set>
                                      <p:cBhvr>
                                        <p:cTn id="39" dur="1" fill="hold">
                                          <p:stCondLst>
                                            <p:cond delay="0"/>
                                          </p:stCondLst>
                                        </p:cTn>
                                        <p:tgtEl>
                                          <p:spTgt spid="8195">
                                            <p:txEl>
                                              <p:pRg st="7" end="7"/>
                                            </p:txEl>
                                          </p:spTgt>
                                        </p:tgtEl>
                                        <p:attrNameLst>
                                          <p:attrName>style.visibility</p:attrName>
                                        </p:attrNameLst>
                                      </p:cBhvr>
                                      <p:to>
                                        <p:strVal val="visible"/>
                                      </p:to>
                                    </p:set>
                                    <p:anim calcmode="lin" valueType="num">
                                      <p:cBhvr additive="base">
                                        <p:cTn id="40" dur="1000" fill="hold"/>
                                        <p:tgtEl>
                                          <p:spTgt spid="8195">
                                            <p:txEl>
                                              <p:pRg st="7" end="7"/>
                                            </p:txEl>
                                          </p:spTgt>
                                        </p:tgtEl>
                                        <p:attrNameLst>
                                          <p:attrName>ppt_x</p:attrName>
                                        </p:attrNameLst>
                                      </p:cBhvr>
                                      <p:tavLst>
                                        <p:tav tm="0">
                                          <p:val>
                                            <p:strVal val="0-#ppt_w/2"/>
                                          </p:val>
                                        </p:tav>
                                        <p:tav tm="100000">
                                          <p:val>
                                            <p:strVal val="#ppt_x"/>
                                          </p:val>
                                        </p:tav>
                                      </p:tavLst>
                                    </p:anim>
                                    <p:anim calcmode="lin" valueType="num">
                                      <p:cBhvr additive="base">
                                        <p:cTn id="41" dur="1000" fill="hold"/>
                                        <p:tgtEl>
                                          <p:spTgt spid="8195">
                                            <p:txEl>
                                              <p:pRg st="7" end="7"/>
                                            </p:txEl>
                                          </p:spTgt>
                                        </p:tgtEl>
                                        <p:attrNameLst>
                                          <p:attrName>ppt_y</p:attrName>
                                        </p:attrNameLst>
                                      </p:cBhvr>
                                      <p:tavLst>
                                        <p:tav tm="0">
                                          <p:val>
                                            <p:strVal val="#ppt_y"/>
                                          </p:val>
                                        </p:tav>
                                        <p:tav tm="100000">
                                          <p:val>
                                            <p:strVal val="#ppt_y"/>
                                          </p:val>
                                        </p:tav>
                                      </p:tavLst>
                                    </p:anim>
                                  </p:childTnLst>
                                </p:cTn>
                              </p:par>
                            </p:childTnLst>
                          </p:cTn>
                        </p:par>
                        <p:par>
                          <p:cTn id="42" fill="hold">
                            <p:stCondLst>
                              <p:cond delay="9000"/>
                            </p:stCondLst>
                            <p:childTnLst>
                              <p:par>
                                <p:cTn id="43" presetID="2" presetClass="entr" presetSubtype="8" fill="hold" nodeType="afterEffect">
                                  <p:stCondLst>
                                    <p:cond delay="0"/>
                                  </p:stCondLst>
                                  <p:childTnLst>
                                    <p:set>
                                      <p:cBhvr>
                                        <p:cTn id="44" dur="1" fill="hold">
                                          <p:stCondLst>
                                            <p:cond delay="0"/>
                                          </p:stCondLst>
                                        </p:cTn>
                                        <p:tgtEl>
                                          <p:spTgt spid="8195">
                                            <p:txEl>
                                              <p:pRg st="8" end="8"/>
                                            </p:txEl>
                                          </p:spTgt>
                                        </p:tgtEl>
                                        <p:attrNameLst>
                                          <p:attrName>style.visibility</p:attrName>
                                        </p:attrNameLst>
                                      </p:cBhvr>
                                      <p:to>
                                        <p:strVal val="visible"/>
                                      </p:to>
                                    </p:set>
                                    <p:anim calcmode="lin" valueType="num">
                                      <p:cBhvr additive="base">
                                        <p:cTn id="45" dur="1000" fill="hold"/>
                                        <p:tgtEl>
                                          <p:spTgt spid="8195">
                                            <p:txEl>
                                              <p:pRg st="8" end="8"/>
                                            </p:txEl>
                                          </p:spTgt>
                                        </p:tgtEl>
                                        <p:attrNameLst>
                                          <p:attrName>ppt_x</p:attrName>
                                        </p:attrNameLst>
                                      </p:cBhvr>
                                      <p:tavLst>
                                        <p:tav tm="0">
                                          <p:val>
                                            <p:strVal val="0-#ppt_w/2"/>
                                          </p:val>
                                        </p:tav>
                                        <p:tav tm="100000">
                                          <p:val>
                                            <p:strVal val="#ppt_x"/>
                                          </p:val>
                                        </p:tav>
                                      </p:tavLst>
                                    </p:anim>
                                    <p:anim calcmode="lin" valueType="num">
                                      <p:cBhvr additive="base">
                                        <p:cTn id="46" dur="1000" fill="hold"/>
                                        <p:tgtEl>
                                          <p:spTgt spid="819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4581" name="AutoShape 5"/>
          <p:cNvSpPr>
            <a:spLocks noChangeArrowheads="1"/>
          </p:cNvSpPr>
          <p:nvPr/>
        </p:nvSpPr>
        <p:spPr bwMode="auto">
          <a:xfrm>
            <a:off x="5410200" y="1143000"/>
            <a:ext cx="3429000" cy="2971800"/>
          </a:xfrm>
          <a:prstGeom prst="irregularSeal1">
            <a:avLst/>
          </a:prstGeom>
          <a:gradFill rotWithShape="1">
            <a:gsLst>
              <a:gs pos="0">
                <a:schemeClr val="accent2"/>
              </a:gs>
              <a:gs pos="100000">
                <a:srgbClr val="0000FF"/>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2"/>
            </a:extrusionClr>
          </a:sp3d>
        </p:spPr>
        <p:txBody>
          <a:bodyPr wrap="none" anchor="ctr">
            <a:flatTx/>
          </a:bodyPr>
          <a:lstStyle/>
          <a:p>
            <a:endParaRPr lang="en-US"/>
          </a:p>
        </p:txBody>
      </p:sp>
      <p:sp>
        <p:nvSpPr>
          <p:cNvPr id="24578" name="Rectangle 2"/>
          <p:cNvSpPr>
            <a:spLocks noGrp="1" noChangeArrowheads="1"/>
          </p:cNvSpPr>
          <p:nvPr>
            <p:ph type="title"/>
          </p:nvPr>
        </p:nvSpPr>
        <p:spPr/>
        <p:txBody>
          <a:bodyPr/>
          <a:lstStyle/>
          <a:p>
            <a:r>
              <a:rPr lang="en-US"/>
              <a:t>Remembering cont’</a:t>
            </a:r>
            <a:endParaRPr lang="en-AU"/>
          </a:p>
        </p:txBody>
      </p:sp>
      <p:sp>
        <p:nvSpPr>
          <p:cNvPr id="24579" name="Rectangle 3"/>
          <p:cNvSpPr>
            <a:spLocks noGrp="1" noChangeArrowheads="1"/>
          </p:cNvSpPr>
          <p:nvPr>
            <p:ph type="body" idx="1"/>
          </p:nvPr>
        </p:nvSpPr>
        <p:spPr>
          <a:xfrm>
            <a:off x="457200" y="1371600"/>
            <a:ext cx="3352800" cy="4525963"/>
          </a:xfrm>
        </p:spPr>
        <p:txBody>
          <a:bodyPr/>
          <a:lstStyle/>
          <a:p>
            <a:pPr>
              <a:lnSpc>
                <a:spcPct val="70000"/>
              </a:lnSpc>
            </a:pPr>
            <a:r>
              <a:rPr lang="en-US" sz="2300"/>
              <a:t>List</a:t>
            </a:r>
          </a:p>
          <a:p>
            <a:pPr>
              <a:lnSpc>
                <a:spcPct val="70000"/>
              </a:lnSpc>
            </a:pPr>
            <a:r>
              <a:rPr lang="en-US" sz="2300"/>
              <a:t>Memorise</a:t>
            </a:r>
          </a:p>
          <a:p>
            <a:pPr>
              <a:lnSpc>
                <a:spcPct val="70000"/>
              </a:lnSpc>
            </a:pPr>
            <a:r>
              <a:rPr lang="en-US" sz="2300"/>
              <a:t>Relate</a:t>
            </a:r>
          </a:p>
          <a:p>
            <a:pPr>
              <a:lnSpc>
                <a:spcPct val="70000"/>
              </a:lnSpc>
            </a:pPr>
            <a:r>
              <a:rPr lang="en-US" sz="2300"/>
              <a:t>Show</a:t>
            </a:r>
          </a:p>
          <a:p>
            <a:pPr>
              <a:lnSpc>
                <a:spcPct val="70000"/>
              </a:lnSpc>
            </a:pPr>
            <a:r>
              <a:rPr lang="en-US" sz="2300"/>
              <a:t>Locate</a:t>
            </a:r>
          </a:p>
          <a:p>
            <a:pPr>
              <a:lnSpc>
                <a:spcPct val="70000"/>
              </a:lnSpc>
            </a:pPr>
            <a:r>
              <a:rPr lang="en-US" sz="2300"/>
              <a:t>Distinguish</a:t>
            </a:r>
          </a:p>
          <a:p>
            <a:pPr>
              <a:lnSpc>
                <a:spcPct val="70000"/>
              </a:lnSpc>
            </a:pPr>
            <a:r>
              <a:rPr lang="en-US" sz="2300"/>
              <a:t>Give example</a:t>
            </a:r>
          </a:p>
          <a:p>
            <a:pPr>
              <a:lnSpc>
                <a:spcPct val="70000"/>
              </a:lnSpc>
            </a:pPr>
            <a:r>
              <a:rPr lang="en-US" sz="2300"/>
              <a:t>Reproduce</a:t>
            </a:r>
          </a:p>
          <a:p>
            <a:pPr>
              <a:lnSpc>
                <a:spcPct val="70000"/>
              </a:lnSpc>
            </a:pPr>
            <a:r>
              <a:rPr lang="en-US" sz="2300"/>
              <a:t>Quote</a:t>
            </a:r>
          </a:p>
          <a:p>
            <a:pPr>
              <a:lnSpc>
                <a:spcPct val="70000"/>
              </a:lnSpc>
            </a:pPr>
            <a:r>
              <a:rPr lang="en-US" sz="2300"/>
              <a:t>Repeat</a:t>
            </a:r>
          </a:p>
          <a:p>
            <a:pPr>
              <a:lnSpc>
                <a:spcPct val="70000"/>
              </a:lnSpc>
            </a:pPr>
            <a:r>
              <a:rPr lang="en-US" sz="2300"/>
              <a:t>Label</a:t>
            </a:r>
          </a:p>
          <a:p>
            <a:pPr>
              <a:lnSpc>
                <a:spcPct val="70000"/>
              </a:lnSpc>
            </a:pPr>
            <a:r>
              <a:rPr lang="en-US" sz="2300"/>
              <a:t>Recall</a:t>
            </a:r>
          </a:p>
          <a:p>
            <a:pPr>
              <a:lnSpc>
                <a:spcPct val="70000"/>
              </a:lnSpc>
            </a:pPr>
            <a:r>
              <a:rPr lang="en-US" sz="2300"/>
              <a:t>Know</a:t>
            </a:r>
          </a:p>
          <a:p>
            <a:pPr>
              <a:lnSpc>
                <a:spcPct val="70000"/>
              </a:lnSpc>
            </a:pPr>
            <a:r>
              <a:rPr lang="en-US" sz="2300"/>
              <a:t>Group</a:t>
            </a:r>
          </a:p>
          <a:p>
            <a:pPr>
              <a:lnSpc>
                <a:spcPct val="70000"/>
              </a:lnSpc>
            </a:pPr>
            <a:r>
              <a:rPr lang="en-US" sz="2300"/>
              <a:t>Read</a:t>
            </a:r>
          </a:p>
          <a:p>
            <a:pPr>
              <a:lnSpc>
                <a:spcPct val="70000"/>
              </a:lnSpc>
            </a:pPr>
            <a:r>
              <a:rPr lang="en-US" sz="2300"/>
              <a:t>Write</a:t>
            </a:r>
          </a:p>
          <a:p>
            <a:pPr>
              <a:lnSpc>
                <a:spcPct val="70000"/>
              </a:lnSpc>
            </a:pPr>
            <a:r>
              <a:rPr lang="en-US" sz="2300"/>
              <a:t>Outline</a:t>
            </a:r>
            <a:endParaRPr lang="en-AU" sz="2300"/>
          </a:p>
        </p:txBody>
      </p:sp>
      <p:sp>
        <p:nvSpPr>
          <p:cNvPr id="24580" name="Text Box 4"/>
          <p:cNvSpPr txBox="1">
            <a:spLocks noChangeArrowheads="1"/>
          </p:cNvSpPr>
          <p:nvPr/>
        </p:nvSpPr>
        <p:spPr bwMode="auto">
          <a:xfrm>
            <a:off x="3200400" y="1371600"/>
            <a:ext cx="4953000" cy="5459413"/>
          </a:xfrm>
          <a:prstGeom prst="rect">
            <a:avLst/>
          </a:prstGeom>
          <a:noFill/>
          <a:ln w="9525">
            <a:noFill/>
            <a:miter lim="800000"/>
            <a:headEnd/>
            <a:tailEnd/>
          </a:ln>
          <a:effectLst/>
        </p:spPr>
        <p:txBody>
          <a:bodyPr>
            <a:spAutoFit/>
          </a:bodyPr>
          <a:lstStyle/>
          <a:p>
            <a:pPr>
              <a:lnSpc>
                <a:spcPct val="110000"/>
              </a:lnSpc>
              <a:buFontTx/>
              <a:buChar char="•"/>
            </a:pPr>
            <a:r>
              <a:rPr lang="en-US" sz="2400">
                <a:solidFill>
                  <a:schemeClr val="accent2"/>
                </a:solidFill>
              </a:rPr>
              <a:t>  Listen</a:t>
            </a:r>
          </a:p>
          <a:p>
            <a:pPr>
              <a:lnSpc>
                <a:spcPct val="110000"/>
              </a:lnSpc>
              <a:buFontTx/>
              <a:buChar char="•"/>
            </a:pPr>
            <a:r>
              <a:rPr lang="en-US" sz="2400">
                <a:solidFill>
                  <a:schemeClr val="accent2"/>
                </a:solidFill>
              </a:rPr>
              <a:t>  Group</a:t>
            </a:r>
          </a:p>
          <a:p>
            <a:pPr>
              <a:lnSpc>
                <a:spcPct val="110000"/>
              </a:lnSpc>
              <a:buFontTx/>
              <a:buChar char="•"/>
            </a:pPr>
            <a:r>
              <a:rPr lang="en-US" sz="2400">
                <a:solidFill>
                  <a:schemeClr val="accent2"/>
                </a:solidFill>
              </a:rPr>
              <a:t>  Choose</a:t>
            </a:r>
          </a:p>
          <a:p>
            <a:pPr>
              <a:lnSpc>
                <a:spcPct val="110000"/>
              </a:lnSpc>
              <a:buFontTx/>
              <a:buChar char="•"/>
            </a:pPr>
            <a:r>
              <a:rPr lang="en-US" sz="2400">
                <a:solidFill>
                  <a:schemeClr val="accent2"/>
                </a:solidFill>
              </a:rPr>
              <a:t>  Recite</a:t>
            </a:r>
          </a:p>
          <a:p>
            <a:pPr>
              <a:lnSpc>
                <a:spcPct val="110000"/>
              </a:lnSpc>
              <a:buFontTx/>
              <a:buChar char="•"/>
            </a:pPr>
            <a:r>
              <a:rPr lang="en-US" sz="2400">
                <a:solidFill>
                  <a:schemeClr val="accent2"/>
                </a:solidFill>
              </a:rPr>
              <a:t>  Review</a:t>
            </a:r>
          </a:p>
          <a:p>
            <a:pPr>
              <a:lnSpc>
                <a:spcPct val="110000"/>
              </a:lnSpc>
              <a:buFontTx/>
              <a:buChar char="•"/>
            </a:pPr>
            <a:r>
              <a:rPr lang="en-US" sz="2400">
                <a:solidFill>
                  <a:schemeClr val="accent2"/>
                </a:solidFill>
              </a:rPr>
              <a:t>  Quote</a:t>
            </a:r>
          </a:p>
          <a:p>
            <a:pPr>
              <a:lnSpc>
                <a:spcPct val="110000"/>
              </a:lnSpc>
              <a:buFontTx/>
              <a:buChar char="•"/>
            </a:pPr>
            <a:r>
              <a:rPr lang="en-US" sz="2400">
                <a:solidFill>
                  <a:schemeClr val="accent2"/>
                </a:solidFill>
              </a:rPr>
              <a:t>  Record</a:t>
            </a:r>
          </a:p>
          <a:p>
            <a:pPr>
              <a:lnSpc>
                <a:spcPct val="110000"/>
              </a:lnSpc>
              <a:buFontTx/>
              <a:buChar char="•"/>
            </a:pPr>
            <a:r>
              <a:rPr lang="en-US" sz="2400">
                <a:solidFill>
                  <a:schemeClr val="accent2"/>
                </a:solidFill>
              </a:rPr>
              <a:t>  Match</a:t>
            </a:r>
          </a:p>
          <a:p>
            <a:pPr>
              <a:lnSpc>
                <a:spcPct val="110000"/>
              </a:lnSpc>
              <a:buFontTx/>
              <a:buChar char="•"/>
            </a:pPr>
            <a:r>
              <a:rPr lang="en-US" sz="2400">
                <a:solidFill>
                  <a:schemeClr val="accent2"/>
                </a:solidFill>
              </a:rPr>
              <a:t>  Select</a:t>
            </a:r>
          </a:p>
          <a:p>
            <a:pPr>
              <a:lnSpc>
                <a:spcPct val="110000"/>
              </a:lnSpc>
              <a:buFontTx/>
              <a:buChar char="•"/>
            </a:pPr>
            <a:r>
              <a:rPr lang="en-US" sz="2400">
                <a:solidFill>
                  <a:schemeClr val="accent2"/>
                </a:solidFill>
              </a:rPr>
              <a:t>  Underline</a:t>
            </a:r>
          </a:p>
          <a:p>
            <a:pPr>
              <a:lnSpc>
                <a:spcPct val="110000"/>
              </a:lnSpc>
              <a:buFontTx/>
              <a:buChar char="•"/>
            </a:pPr>
            <a:r>
              <a:rPr lang="en-US" sz="2400">
                <a:solidFill>
                  <a:schemeClr val="accent2"/>
                </a:solidFill>
              </a:rPr>
              <a:t>  Cite</a:t>
            </a:r>
          </a:p>
          <a:p>
            <a:pPr>
              <a:lnSpc>
                <a:spcPct val="110000"/>
              </a:lnSpc>
              <a:buFontTx/>
              <a:buChar char="•"/>
            </a:pPr>
            <a:r>
              <a:rPr lang="en-US" sz="2400">
                <a:solidFill>
                  <a:schemeClr val="accent2"/>
                </a:solidFill>
              </a:rPr>
              <a:t>  Sort</a:t>
            </a:r>
          </a:p>
          <a:p>
            <a:pPr>
              <a:spcBef>
                <a:spcPct val="50000"/>
              </a:spcBef>
            </a:pPr>
            <a:endParaRPr lang="en-AU" sz="2400"/>
          </a:p>
        </p:txBody>
      </p:sp>
      <p:sp>
        <p:nvSpPr>
          <p:cNvPr id="24582" name="Text Box 6"/>
          <p:cNvSpPr txBox="1">
            <a:spLocks noChangeArrowheads="1"/>
          </p:cNvSpPr>
          <p:nvPr/>
        </p:nvSpPr>
        <p:spPr bwMode="auto">
          <a:xfrm>
            <a:off x="6324600" y="1981200"/>
            <a:ext cx="1600200" cy="1190625"/>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Recall or recognition of specific information</a:t>
            </a:r>
            <a:endParaRPr lang="en-AU">
              <a:solidFill>
                <a:schemeClr val="bg1"/>
              </a:solidFill>
            </a:endParaRPr>
          </a:p>
        </p:txBody>
      </p:sp>
      <p:sp>
        <p:nvSpPr>
          <p:cNvPr id="24583" name="Text Box 7"/>
          <p:cNvSpPr txBox="1">
            <a:spLocks noChangeArrowheads="1"/>
          </p:cNvSpPr>
          <p:nvPr/>
        </p:nvSpPr>
        <p:spPr bwMode="auto">
          <a:xfrm>
            <a:off x="5257800" y="4191000"/>
            <a:ext cx="3429000" cy="2933700"/>
          </a:xfrm>
          <a:prstGeom prst="rect">
            <a:avLst/>
          </a:prstGeom>
          <a:noFill/>
          <a:ln w="9525">
            <a:noFill/>
            <a:miter lim="800000"/>
            <a:headEnd/>
            <a:tailEnd/>
          </a:ln>
          <a:effectLst/>
        </p:spPr>
        <p:txBody>
          <a:bodyPr>
            <a:spAutoFit/>
          </a:bodyPr>
          <a:lstStyle/>
          <a:p>
            <a:pPr algn="ctr">
              <a:spcBef>
                <a:spcPct val="50000"/>
              </a:spcBef>
            </a:pPr>
            <a:r>
              <a:rPr lang="en-US" sz="2400" b="1" i="1">
                <a:solidFill>
                  <a:srgbClr val="FFFF00"/>
                </a:solidFill>
              </a:rPr>
              <a:t>Products include</a:t>
            </a:r>
            <a:r>
              <a:rPr lang="en-US">
                <a:solidFill>
                  <a:srgbClr val="FFFF00"/>
                </a:solidFill>
              </a:rPr>
              <a:t>:</a:t>
            </a:r>
          </a:p>
          <a:p>
            <a:pPr>
              <a:spcBef>
                <a:spcPct val="50000"/>
              </a:spcBef>
              <a:buFontTx/>
              <a:buChar char="•"/>
            </a:pPr>
            <a:r>
              <a:rPr lang="en-US">
                <a:solidFill>
                  <a:schemeClr val="accent2"/>
                </a:solidFill>
              </a:rPr>
              <a:t> Quiz</a:t>
            </a:r>
          </a:p>
          <a:p>
            <a:pPr>
              <a:spcBef>
                <a:spcPct val="50000"/>
              </a:spcBef>
              <a:buFontTx/>
              <a:buChar char="•"/>
            </a:pPr>
            <a:r>
              <a:rPr lang="en-US">
                <a:solidFill>
                  <a:schemeClr val="accent2"/>
                </a:solidFill>
              </a:rPr>
              <a:t> Definition</a:t>
            </a:r>
          </a:p>
          <a:p>
            <a:pPr>
              <a:spcBef>
                <a:spcPct val="50000"/>
              </a:spcBef>
              <a:buFontTx/>
              <a:buChar char="•"/>
            </a:pPr>
            <a:r>
              <a:rPr lang="en-US">
                <a:solidFill>
                  <a:schemeClr val="accent2"/>
                </a:solidFill>
              </a:rPr>
              <a:t> Fact</a:t>
            </a:r>
          </a:p>
          <a:p>
            <a:pPr>
              <a:spcBef>
                <a:spcPct val="50000"/>
              </a:spcBef>
              <a:buFontTx/>
              <a:buChar char="•"/>
            </a:pPr>
            <a:r>
              <a:rPr lang="en-US">
                <a:solidFill>
                  <a:schemeClr val="accent2"/>
                </a:solidFill>
              </a:rPr>
              <a:t> Worksheet</a:t>
            </a:r>
          </a:p>
          <a:p>
            <a:pPr>
              <a:spcBef>
                <a:spcPct val="50000"/>
              </a:spcBef>
              <a:buFontTx/>
              <a:buChar char="•"/>
            </a:pPr>
            <a:r>
              <a:rPr lang="en-US">
                <a:solidFill>
                  <a:schemeClr val="accent2"/>
                </a:solidFill>
              </a:rPr>
              <a:t> Test</a:t>
            </a:r>
          </a:p>
          <a:p>
            <a:pPr>
              <a:spcBef>
                <a:spcPct val="50000"/>
              </a:spcBef>
            </a:pPr>
            <a:endParaRPr lang="en-AU">
              <a:solidFill>
                <a:schemeClr val="accent2"/>
              </a:solidFill>
            </a:endParaRPr>
          </a:p>
        </p:txBody>
      </p:sp>
      <p:sp>
        <p:nvSpPr>
          <p:cNvPr id="24584" name="Text Box 8"/>
          <p:cNvSpPr txBox="1">
            <a:spLocks noChangeArrowheads="1"/>
          </p:cNvSpPr>
          <p:nvPr/>
        </p:nvSpPr>
        <p:spPr bwMode="auto">
          <a:xfrm>
            <a:off x="7239000" y="4343400"/>
            <a:ext cx="1905000" cy="2767013"/>
          </a:xfrm>
          <a:prstGeom prst="rect">
            <a:avLst/>
          </a:prstGeom>
          <a:noFill/>
          <a:ln w="9525">
            <a:noFill/>
            <a:miter lim="800000"/>
            <a:headEnd/>
            <a:tailEnd/>
          </a:ln>
          <a:effectLst/>
        </p:spPr>
        <p:txBody>
          <a:bodyPr>
            <a:spAutoFit/>
          </a:bodyPr>
          <a:lstStyle/>
          <a:p>
            <a:pPr>
              <a:spcBef>
                <a:spcPct val="50000"/>
              </a:spcBef>
            </a:pPr>
            <a:endParaRPr lang="en-US" sz="1600">
              <a:solidFill>
                <a:schemeClr val="accent2"/>
              </a:solidFill>
            </a:endParaRPr>
          </a:p>
          <a:p>
            <a:pPr>
              <a:spcBef>
                <a:spcPct val="50000"/>
              </a:spcBef>
              <a:buFontTx/>
              <a:buChar char="•"/>
            </a:pPr>
            <a:r>
              <a:rPr lang="en-US">
                <a:solidFill>
                  <a:schemeClr val="accent2"/>
                </a:solidFill>
              </a:rPr>
              <a:t> Label</a:t>
            </a:r>
          </a:p>
          <a:p>
            <a:pPr>
              <a:spcBef>
                <a:spcPct val="50000"/>
              </a:spcBef>
              <a:buFontTx/>
              <a:buChar char="•"/>
            </a:pPr>
            <a:r>
              <a:rPr lang="en-US">
                <a:solidFill>
                  <a:schemeClr val="accent2"/>
                </a:solidFill>
              </a:rPr>
              <a:t> List</a:t>
            </a:r>
          </a:p>
          <a:p>
            <a:pPr>
              <a:spcBef>
                <a:spcPct val="50000"/>
              </a:spcBef>
              <a:buFontTx/>
              <a:buChar char="•"/>
            </a:pPr>
            <a:r>
              <a:rPr lang="en-US">
                <a:solidFill>
                  <a:schemeClr val="accent2"/>
                </a:solidFill>
              </a:rPr>
              <a:t> Workbook</a:t>
            </a:r>
          </a:p>
          <a:p>
            <a:pPr>
              <a:spcBef>
                <a:spcPct val="50000"/>
              </a:spcBef>
              <a:buFontTx/>
              <a:buChar char="•"/>
            </a:pPr>
            <a:r>
              <a:rPr lang="en-US">
                <a:solidFill>
                  <a:schemeClr val="accent2"/>
                </a:solidFill>
              </a:rPr>
              <a:t> Reproduction</a:t>
            </a:r>
          </a:p>
          <a:p>
            <a:pPr>
              <a:spcBef>
                <a:spcPct val="50000"/>
              </a:spcBef>
              <a:buFontTx/>
              <a:buChar char="•"/>
            </a:pPr>
            <a:r>
              <a:rPr lang="en-US">
                <a:solidFill>
                  <a:schemeClr val="accent2"/>
                </a:solidFill>
              </a:rPr>
              <a:t>Vocabulary</a:t>
            </a:r>
            <a:r>
              <a:rPr lang="en-US" sz="1600">
                <a:solidFill>
                  <a:schemeClr val="accent2"/>
                </a:solidFill>
              </a:rPr>
              <a:t> </a:t>
            </a:r>
          </a:p>
          <a:p>
            <a:pPr>
              <a:spcBef>
                <a:spcPct val="50000"/>
              </a:spcBef>
            </a:pPr>
            <a:endParaRPr lang="en-AU" sz="1600">
              <a:solidFill>
                <a:schemeClr val="accent2"/>
              </a:solidFill>
            </a:endParaRPr>
          </a:p>
        </p:txBody>
      </p:sp>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afterEffect">
                                  <p:stCondLst>
                                    <p:cond delay="0"/>
                                  </p:stCondLst>
                                  <p:childTnLst>
                                    <p:animScale>
                                      <p:cBhvr>
                                        <p:cTn id="6" dur="2000" fill="hold"/>
                                        <p:tgtEl>
                                          <p:spTgt spid="24581"/>
                                        </p:tgtEl>
                                      </p:cBhvr>
                                      <p:by x="150000" y="150000"/>
                                    </p:animScale>
                                  </p:childTnLst>
                                </p:cTn>
                              </p:par>
                            </p:childTnLst>
                          </p:cTn>
                        </p:par>
                        <p:par>
                          <p:cTn id="7" fill="hold">
                            <p:stCondLst>
                              <p:cond delay="2000"/>
                            </p:stCondLst>
                            <p:childTnLst>
                              <p:par>
                                <p:cTn id="8" presetID="6" presetClass="emph" presetSubtype="0" fill="hold" grpId="0" nodeType="afterEffect">
                                  <p:stCondLst>
                                    <p:cond delay="0"/>
                                  </p:stCondLst>
                                  <p:childTnLst>
                                    <p:animScale>
                                      <p:cBhvr>
                                        <p:cTn id="9" dur="2000" fill="hold"/>
                                        <p:tgtEl>
                                          <p:spTgt spid="2458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animBg="1"/>
      <p:bldP spid="2458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p:txBody>
          <a:bodyPr/>
          <a:lstStyle/>
          <a:p>
            <a:r>
              <a:rPr lang="en-US" sz="4000"/>
              <a:t>Classroom Roles for Remembering</a:t>
            </a:r>
            <a:endParaRPr lang="en-AU" sz="4000"/>
          </a:p>
        </p:txBody>
      </p:sp>
      <p:sp>
        <p:nvSpPr>
          <p:cNvPr id="25605" name="Rectangle 5"/>
          <p:cNvSpPr>
            <a:spLocks noGrp="1" noChangeArrowheads="1"/>
          </p:cNvSpPr>
          <p:nvPr>
            <p:ph type="body" sz="half" idx="1"/>
          </p:nvPr>
        </p:nvSpPr>
        <p:spPr/>
        <p:txBody>
          <a:bodyPr/>
          <a:lstStyle/>
          <a:p>
            <a:pPr>
              <a:lnSpc>
                <a:spcPct val="90000"/>
              </a:lnSpc>
              <a:buFontTx/>
              <a:buNone/>
            </a:pPr>
            <a:r>
              <a:rPr lang="en-US" sz="2400" b="1" u="sng"/>
              <a:t>Teacher roles</a:t>
            </a:r>
          </a:p>
          <a:p>
            <a:pPr>
              <a:lnSpc>
                <a:spcPct val="90000"/>
              </a:lnSpc>
              <a:buFontTx/>
              <a:buNone/>
            </a:pPr>
            <a:endParaRPr lang="en-US" sz="2400" b="1"/>
          </a:p>
          <a:p>
            <a:pPr>
              <a:lnSpc>
                <a:spcPct val="90000"/>
              </a:lnSpc>
            </a:pPr>
            <a:r>
              <a:rPr lang="en-US" sz="2400" b="1"/>
              <a:t>Directs</a:t>
            </a:r>
          </a:p>
          <a:p>
            <a:pPr>
              <a:lnSpc>
                <a:spcPct val="90000"/>
              </a:lnSpc>
            </a:pPr>
            <a:r>
              <a:rPr lang="en-US" sz="2400" b="1"/>
              <a:t>Tells</a:t>
            </a:r>
          </a:p>
          <a:p>
            <a:pPr>
              <a:lnSpc>
                <a:spcPct val="90000"/>
              </a:lnSpc>
            </a:pPr>
            <a:r>
              <a:rPr lang="en-US" sz="2400" b="1"/>
              <a:t>Shows</a:t>
            </a:r>
          </a:p>
          <a:p>
            <a:pPr>
              <a:lnSpc>
                <a:spcPct val="90000"/>
              </a:lnSpc>
            </a:pPr>
            <a:r>
              <a:rPr lang="en-US" sz="2400" b="1"/>
              <a:t>Examines</a:t>
            </a:r>
          </a:p>
          <a:p>
            <a:pPr>
              <a:lnSpc>
                <a:spcPct val="90000"/>
              </a:lnSpc>
            </a:pPr>
            <a:r>
              <a:rPr lang="en-US" sz="2400" b="1"/>
              <a:t>Questions</a:t>
            </a:r>
          </a:p>
          <a:p>
            <a:pPr>
              <a:lnSpc>
                <a:spcPct val="90000"/>
              </a:lnSpc>
            </a:pPr>
            <a:r>
              <a:rPr lang="en-US" sz="2400" b="1"/>
              <a:t>Evaluates </a:t>
            </a:r>
            <a:endParaRPr lang="en-AU" sz="2400" b="1"/>
          </a:p>
        </p:txBody>
      </p:sp>
      <p:sp>
        <p:nvSpPr>
          <p:cNvPr id="25606" name="Rectangle 6"/>
          <p:cNvSpPr>
            <a:spLocks noGrp="1" noChangeArrowheads="1"/>
          </p:cNvSpPr>
          <p:nvPr>
            <p:ph type="body" sz="half" idx="2"/>
          </p:nvPr>
        </p:nvSpPr>
        <p:spPr/>
        <p:txBody>
          <a:bodyPr/>
          <a:lstStyle/>
          <a:p>
            <a:pPr>
              <a:lnSpc>
                <a:spcPct val="90000"/>
              </a:lnSpc>
              <a:buFontTx/>
              <a:buNone/>
            </a:pPr>
            <a:r>
              <a:rPr lang="en-US" sz="2400" b="1" u="sng"/>
              <a:t>Student roles</a:t>
            </a:r>
          </a:p>
          <a:p>
            <a:pPr>
              <a:lnSpc>
                <a:spcPct val="90000"/>
              </a:lnSpc>
              <a:buFontTx/>
              <a:buNone/>
            </a:pPr>
            <a:endParaRPr lang="en-US" sz="2400" b="1" u="sng"/>
          </a:p>
          <a:p>
            <a:pPr>
              <a:lnSpc>
                <a:spcPct val="90000"/>
              </a:lnSpc>
            </a:pPr>
            <a:r>
              <a:rPr lang="en-US" sz="2400" b="1"/>
              <a:t>Responds</a:t>
            </a:r>
          </a:p>
          <a:p>
            <a:pPr>
              <a:lnSpc>
                <a:spcPct val="90000"/>
              </a:lnSpc>
            </a:pPr>
            <a:r>
              <a:rPr lang="en-US" sz="2400" b="1"/>
              <a:t>Absorbs</a:t>
            </a:r>
          </a:p>
          <a:p>
            <a:pPr>
              <a:lnSpc>
                <a:spcPct val="90000"/>
              </a:lnSpc>
            </a:pPr>
            <a:r>
              <a:rPr lang="en-US" sz="2400" b="1"/>
              <a:t>Remembers</a:t>
            </a:r>
          </a:p>
          <a:p>
            <a:pPr>
              <a:lnSpc>
                <a:spcPct val="90000"/>
              </a:lnSpc>
            </a:pPr>
            <a:r>
              <a:rPr lang="en-US" sz="2400" b="1"/>
              <a:t>Recognises</a:t>
            </a:r>
          </a:p>
          <a:p>
            <a:pPr>
              <a:lnSpc>
                <a:spcPct val="90000"/>
              </a:lnSpc>
            </a:pPr>
            <a:r>
              <a:rPr lang="en-US" sz="2400" b="1"/>
              <a:t>Memorises</a:t>
            </a:r>
          </a:p>
          <a:p>
            <a:pPr>
              <a:lnSpc>
                <a:spcPct val="90000"/>
              </a:lnSpc>
            </a:pPr>
            <a:r>
              <a:rPr lang="en-US" sz="2400" b="1"/>
              <a:t>Defines</a:t>
            </a:r>
          </a:p>
          <a:p>
            <a:pPr>
              <a:lnSpc>
                <a:spcPct val="90000"/>
              </a:lnSpc>
            </a:pPr>
            <a:r>
              <a:rPr lang="en-US" sz="2400" b="1"/>
              <a:t>Describes</a:t>
            </a:r>
          </a:p>
          <a:p>
            <a:pPr>
              <a:lnSpc>
                <a:spcPct val="90000"/>
              </a:lnSpc>
            </a:pPr>
            <a:r>
              <a:rPr lang="en-US" sz="2400" b="1"/>
              <a:t>Retells</a:t>
            </a:r>
          </a:p>
          <a:p>
            <a:pPr>
              <a:lnSpc>
                <a:spcPct val="90000"/>
              </a:lnSpc>
            </a:pPr>
            <a:r>
              <a:rPr lang="en-US" sz="2400" b="1"/>
              <a:t>Passive recipient</a:t>
            </a:r>
            <a:endParaRPr lang="en-AU" sz="2400" b="1"/>
          </a:p>
        </p:txBody>
      </p:sp>
    </p:spTree>
  </p:cSld>
  <p:clrMapOvr>
    <a:masterClrMapping/>
  </p:clrMapOvr>
  <p:transition spd="slow">
    <p:cover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0000">
            <a:alpha val="62000"/>
          </a:srgbClr>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AU" sz="4800"/>
              <a:t>Understanding</a:t>
            </a:r>
            <a:r>
              <a:rPr lang="en-AU" sz="4000"/>
              <a:t/>
            </a:r>
            <a:br>
              <a:rPr lang="en-AU" sz="4000"/>
            </a:br>
            <a:endParaRPr lang="en-AU" sz="4000"/>
          </a:p>
        </p:txBody>
      </p:sp>
      <p:sp>
        <p:nvSpPr>
          <p:cNvPr id="9219" name="Rectangle 3"/>
          <p:cNvSpPr>
            <a:spLocks noGrp="1" noChangeArrowheads="1"/>
          </p:cNvSpPr>
          <p:nvPr>
            <p:ph type="body" idx="1"/>
          </p:nvPr>
        </p:nvSpPr>
        <p:spPr>
          <a:xfrm>
            <a:off x="381000" y="1219200"/>
            <a:ext cx="8229600" cy="4525963"/>
          </a:xfrm>
        </p:spPr>
        <p:txBody>
          <a:bodyPr/>
          <a:lstStyle/>
          <a:p>
            <a:pPr>
              <a:buFontTx/>
              <a:buNone/>
            </a:pPr>
            <a:r>
              <a:rPr lang="en-US" sz="2800"/>
              <a:t>The learner grasps the meaning of information by interpreting and translating what has been learned.</a:t>
            </a:r>
            <a:endParaRPr lang="en-AU" sz="2800"/>
          </a:p>
          <a:p>
            <a:pPr lvl="1"/>
            <a:r>
              <a:rPr lang="en-AU" sz="2400"/>
              <a:t>Interpreting</a:t>
            </a:r>
          </a:p>
          <a:p>
            <a:pPr lvl="1"/>
            <a:r>
              <a:rPr lang="en-AU" sz="2400"/>
              <a:t>Exemplifying</a:t>
            </a:r>
          </a:p>
          <a:p>
            <a:pPr lvl="1"/>
            <a:r>
              <a:rPr lang="en-AU" sz="2400"/>
              <a:t>Summarising</a:t>
            </a:r>
          </a:p>
          <a:p>
            <a:pPr lvl="1"/>
            <a:r>
              <a:rPr lang="en-AU" sz="2400"/>
              <a:t>Inferring</a:t>
            </a:r>
          </a:p>
          <a:p>
            <a:pPr lvl="1"/>
            <a:r>
              <a:rPr lang="en-AU" sz="2400"/>
              <a:t>Paraphrasing</a:t>
            </a:r>
          </a:p>
          <a:p>
            <a:pPr lvl="1"/>
            <a:r>
              <a:rPr lang="en-AU" sz="2400"/>
              <a:t>Classifying</a:t>
            </a:r>
          </a:p>
          <a:p>
            <a:pPr lvl="1"/>
            <a:r>
              <a:rPr lang="en-AU" sz="2400"/>
              <a:t>Comparing</a:t>
            </a:r>
          </a:p>
          <a:p>
            <a:pPr lvl="1"/>
            <a:r>
              <a:rPr lang="en-AU" sz="2400"/>
              <a:t>Explaining</a:t>
            </a:r>
          </a:p>
          <a:p>
            <a:pPr>
              <a:buFontTx/>
              <a:buNone/>
            </a:pPr>
            <a:r>
              <a:rPr lang="en-AU" sz="2800"/>
              <a:t>  Can you explain ideas or concepts?</a:t>
            </a:r>
          </a:p>
        </p:txBody>
      </p:sp>
      <p:pic>
        <p:nvPicPr>
          <p:cNvPr id="9220" name="Picture 4" descr="j0089072"/>
          <p:cNvPicPr>
            <a:picLocks noChangeAspect="1" noChangeArrowheads="1"/>
          </p:cNvPicPr>
          <p:nvPr/>
        </p:nvPicPr>
        <p:blipFill>
          <a:blip r:embed="rId2" cstate="print"/>
          <a:srcRect/>
          <a:stretch>
            <a:fillRect/>
          </a:stretch>
        </p:blipFill>
        <p:spPr bwMode="auto">
          <a:xfrm>
            <a:off x="5638800" y="2743200"/>
            <a:ext cx="2638425" cy="3200400"/>
          </a:xfrm>
          <a:prstGeom prst="rect">
            <a:avLst/>
          </a:prstGeom>
          <a:noFill/>
          <a:ln w="9525">
            <a:noFill/>
            <a:miter lim="800000"/>
            <a:headEnd/>
            <a:tailEnd/>
          </a:ln>
        </p:spPr>
      </p:pic>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9218"/>
                                        </p:tgtEl>
                                        <p:attrNameLst>
                                          <p:attrName>r</p:attrName>
                                        </p:attrNameLst>
                                      </p:cBhvr>
                                    </p:animRot>
                                  </p:childTnLst>
                                </p:cTn>
                              </p:par>
                            </p:childTnLst>
                          </p:cTn>
                        </p:par>
                        <p:par>
                          <p:cTn id="7" fill="hold">
                            <p:stCondLst>
                              <p:cond delay="2000"/>
                            </p:stCondLst>
                            <p:childTnLst>
                              <p:par>
                                <p:cTn id="8" presetID="2" presetClass="entr" presetSubtype="6" fill="hold" nodeType="afterEffect">
                                  <p:stCondLst>
                                    <p:cond delay="0"/>
                                  </p:stCondLst>
                                  <p:childTnLst>
                                    <p:set>
                                      <p:cBhvr>
                                        <p:cTn id="9" dur="1" fill="hold">
                                          <p:stCondLst>
                                            <p:cond delay="0"/>
                                          </p:stCondLst>
                                        </p:cTn>
                                        <p:tgtEl>
                                          <p:spTgt spid="9219">
                                            <p:txEl>
                                              <p:pRg st="1" end="1"/>
                                            </p:txEl>
                                          </p:spTgt>
                                        </p:tgtEl>
                                        <p:attrNameLst>
                                          <p:attrName>style.visibility</p:attrName>
                                        </p:attrNameLst>
                                      </p:cBhvr>
                                      <p:to>
                                        <p:strVal val="visible"/>
                                      </p:to>
                                    </p:set>
                                    <p:anim calcmode="lin" valueType="num">
                                      <p:cBhvr additive="base">
                                        <p:cTn id="10" dur="1000" fill="hold"/>
                                        <p:tgtEl>
                                          <p:spTgt spid="9219">
                                            <p:txEl>
                                              <p:pRg st="1" end="1"/>
                                            </p:txEl>
                                          </p:spTgt>
                                        </p:tgtEl>
                                        <p:attrNameLst>
                                          <p:attrName>ppt_x</p:attrName>
                                        </p:attrNameLst>
                                      </p:cBhvr>
                                      <p:tavLst>
                                        <p:tav tm="0">
                                          <p:val>
                                            <p:strVal val="1+#ppt_w/2"/>
                                          </p:val>
                                        </p:tav>
                                        <p:tav tm="100000">
                                          <p:val>
                                            <p:strVal val="#ppt_x"/>
                                          </p:val>
                                        </p:tav>
                                      </p:tavLst>
                                    </p:anim>
                                    <p:anim calcmode="lin" valueType="num">
                                      <p:cBhvr additive="base">
                                        <p:cTn id="11" dur="10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par>
                          <p:cTn id="12" fill="hold">
                            <p:stCondLst>
                              <p:cond delay="3000"/>
                            </p:stCondLst>
                            <p:childTnLst>
                              <p:par>
                                <p:cTn id="13" presetID="2" presetClass="entr" presetSubtype="6" fill="hold" nodeType="after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anim calcmode="lin" valueType="num">
                                      <p:cBhvr additive="base">
                                        <p:cTn id="15" dur="1000" fill="hold"/>
                                        <p:tgtEl>
                                          <p:spTgt spid="9219">
                                            <p:txEl>
                                              <p:pRg st="2" end="2"/>
                                            </p:txEl>
                                          </p:spTgt>
                                        </p:tgtEl>
                                        <p:attrNameLst>
                                          <p:attrName>ppt_x</p:attrName>
                                        </p:attrNameLst>
                                      </p:cBhvr>
                                      <p:tavLst>
                                        <p:tav tm="0">
                                          <p:val>
                                            <p:strVal val="1+#ppt_w/2"/>
                                          </p:val>
                                        </p:tav>
                                        <p:tav tm="100000">
                                          <p:val>
                                            <p:strVal val="#ppt_x"/>
                                          </p:val>
                                        </p:tav>
                                      </p:tavLst>
                                    </p:anim>
                                    <p:anim calcmode="lin" valueType="num">
                                      <p:cBhvr additive="base">
                                        <p:cTn id="16" dur="10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par>
                          <p:cTn id="17" fill="hold">
                            <p:stCondLst>
                              <p:cond delay="4000"/>
                            </p:stCondLst>
                            <p:childTnLst>
                              <p:par>
                                <p:cTn id="18" presetID="2" presetClass="entr" presetSubtype="6" fill="hold" nodeType="afterEffect">
                                  <p:stCondLst>
                                    <p:cond delay="0"/>
                                  </p:stCondLst>
                                  <p:childTnLst>
                                    <p:set>
                                      <p:cBhvr>
                                        <p:cTn id="19" dur="1" fill="hold">
                                          <p:stCondLst>
                                            <p:cond delay="0"/>
                                          </p:stCondLst>
                                        </p:cTn>
                                        <p:tgtEl>
                                          <p:spTgt spid="9219">
                                            <p:txEl>
                                              <p:pRg st="3" end="3"/>
                                            </p:txEl>
                                          </p:spTgt>
                                        </p:tgtEl>
                                        <p:attrNameLst>
                                          <p:attrName>style.visibility</p:attrName>
                                        </p:attrNameLst>
                                      </p:cBhvr>
                                      <p:to>
                                        <p:strVal val="visible"/>
                                      </p:to>
                                    </p:set>
                                    <p:anim calcmode="lin" valueType="num">
                                      <p:cBhvr additive="base">
                                        <p:cTn id="20" dur="1000" fill="hold"/>
                                        <p:tgtEl>
                                          <p:spTgt spid="9219">
                                            <p:txEl>
                                              <p:pRg st="3" end="3"/>
                                            </p:txEl>
                                          </p:spTgt>
                                        </p:tgtEl>
                                        <p:attrNameLst>
                                          <p:attrName>ppt_x</p:attrName>
                                        </p:attrNameLst>
                                      </p:cBhvr>
                                      <p:tavLst>
                                        <p:tav tm="0">
                                          <p:val>
                                            <p:strVal val="1+#ppt_w/2"/>
                                          </p:val>
                                        </p:tav>
                                        <p:tav tm="100000">
                                          <p:val>
                                            <p:strVal val="#ppt_x"/>
                                          </p:val>
                                        </p:tav>
                                      </p:tavLst>
                                    </p:anim>
                                    <p:anim calcmode="lin" valueType="num">
                                      <p:cBhvr additive="base">
                                        <p:cTn id="21" dur="10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par>
                          <p:cTn id="22" fill="hold">
                            <p:stCondLst>
                              <p:cond delay="5000"/>
                            </p:stCondLst>
                            <p:childTnLst>
                              <p:par>
                                <p:cTn id="23" presetID="2" presetClass="entr" presetSubtype="6" fill="hold" nodeType="afterEffect">
                                  <p:stCondLst>
                                    <p:cond delay="0"/>
                                  </p:stCondLst>
                                  <p:childTnLst>
                                    <p:set>
                                      <p:cBhvr>
                                        <p:cTn id="24" dur="1" fill="hold">
                                          <p:stCondLst>
                                            <p:cond delay="0"/>
                                          </p:stCondLst>
                                        </p:cTn>
                                        <p:tgtEl>
                                          <p:spTgt spid="9219">
                                            <p:txEl>
                                              <p:pRg st="4" end="4"/>
                                            </p:txEl>
                                          </p:spTgt>
                                        </p:tgtEl>
                                        <p:attrNameLst>
                                          <p:attrName>style.visibility</p:attrName>
                                        </p:attrNameLst>
                                      </p:cBhvr>
                                      <p:to>
                                        <p:strVal val="visible"/>
                                      </p:to>
                                    </p:set>
                                    <p:anim calcmode="lin" valueType="num">
                                      <p:cBhvr additive="base">
                                        <p:cTn id="25" dur="1000" fill="hold"/>
                                        <p:tgtEl>
                                          <p:spTgt spid="9219">
                                            <p:txEl>
                                              <p:pRg st="4" end="4"/>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par>
                          <p:cTn id="27" fill="hold">
                            <p:stCondLst>
                              <p:cond delay="6000"/>
                            </p:stCondLst>
                            <p:childTnLst>
                              <p:par>
                                <p:cTn id="28" presetID="2" presetClass="entr" presetSubtype="6" fill="hold" nodeType="afterEffect">
                                  <p:stCondLst>
                                    <p:cond delay="0"/>
                                  </p:stCondLst>
                                  <p:childTnLst>
                                    <p:set>
                                      <p:cBhvr>
                                        <p:cTn id="29" dur="1" fill="hold">
                                          <p:stCondLst>
                                            <p:cond delay="0"/>
                                          </p:stCondLst>
                                        </p:cTn>
                                        <p:tgtEl>
                                          <p:spTgt spid="9219">
                                            <p:txEl>
                                              <p:pRg st="5" end="5"/>
                                            </p:txEl>
                                          </p:spTgt>
                                        </p:tgtEl>
                                        <p:attrNameLst>
                                          <p:attrName>style.visibility</p:attrName>
                                        </p:attrNameLst>
                                      </p:cBhvr>
                                      <p:to>
                                        <p:strVal val="visible"/>
                                      </p:to>
                                    </p:set>
                                    <p:anim calcmode="lin" valueType="num">
                                      <p:cBhvr additive="base">
                                        <p:cTn id="30" dur="1000" fill="hold"/>
                                        <p:tgtEl>
                                          <p:spTgt spid="9219">
                                            <p:txEl>
                                              <p:pRg st="5" end="5"/>
                                            </p:txEl>
                                          </p:spTgt>
                                        </p:tgtEl>
                                        <p:attrNameLst>
                                          <p:attrName>ppt_x</p:attrName>
                                        </p:attrNameLst>
                                      </p:cBhvr>
                                      <p:tavLst>
                                        <p:tav tm="0">
                                          <p:val>
                                            <p:strVal val="1+#ppt_w/2"/>
                                          </p:val>
                                        </p:tav>
                                        <p:tav tm="100000">
                                          <p:val>
                                            <p:strVal val="#ppt_x"/>
                                          </p:val>
                                        </p:tav>
                                      </p:tavLst>
                                    </p:anim>
                                    <p:anim calcmode="lin" valueType="num">
                                      <p:cBhvr additive="base">
                                        <p:cTn id="31" dur="10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par>
                          <p:cTn id="32" fill="hold">
                            <p:stCondLst>
                              <p:cond delay="7000"/>
                            </p:stCondLst>
                            <p:childTnLst>
                              <p:par>
                                <p:cTn id="33" presetID="2" presetClass="entr" presetSubtype="6" fill="hold" nodeType="afterEffect">
                                  <p:stCondLst>
                                    <p:cond delay="0"/>
                                  </p:stCondLst>
                                  <p:childTnLst>
                                    <p:set>
                                      <p:cBhvr>
                                        <p:cTn id="34" dur="1" fill="hold">
                                          <p:stCondLst>
                                            <p:cond delay="0"/>
                                          </p:stCondLst>
                                        </p:cTn>
                                        <p:tgtEl>
                                          <p:spTgt spid="9219">
                                            <p:txEl>
                                              <p:pRg st="6" end="6"/>
                                            </p:txEl>
                                          </p:spTgt>
                                        </p:tgtEl>
                                        <p:attrNameLst>
                                          <p:attrName>style.visibility</p:attrName>
                                        </p:attrNameLst>
                                      </p:cBhvr>
                                      <p:to>
                                        <p:strVal val="visible"/>
                                      </p:to>
                                    </p:set>
                                    <p:anim calcmode="lin" valueType="num">
                                      <p:cBhvr additive="base">
                                        <p:cTn id="35" dur="1000" fill="hold"/>
                                        <p:tgtEl>
                                          <p:spTgt spid="9219">
                                            <p:txEl>
                                              <p:pRg st="6" end="6"/>
                                            </p:txEl>
                                          </p:spTgt>
                                        </p:tgtEl>
                                        <p:attrNameLst>
                                          <p:attrName>ppt_x</p:attrName>
                                        </p:attrNameLst>
                                      </p:cBhvr>
                                      <p:tavLst>
                                        <p:tav tm="0">
                                          <p:val>
                                            <p:strVal val="1+#ppt_w/2"/>
                                          </p:val>
                                        </p:tav>
                                        <p:tav tm="100000">
                                          <p:val>
                                            <p:strVal val="#ppt_x"/>
                                          </p:val>
                                        </p:tav>
                                      </p:tavLst>
                                    </p:anim>
                                    <p:anim calcmode="lin" valueType="num">
                                      <p:cBhvr additive="base">
                                        <p:cTn id="36" dur="10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par>
                          <p:cTn id="37" fill="hold">
                            <p:stCondLst>
                              <p:cond delay="8000"/>
                            </p:stCondLst>
                            <p:childTnLst>
                              <p:par>
                                <p:cTn id="38" presetID="2" presetClass="entr" presetSubtype="6" fill="hold" nodeType="afterEffect">
                                  <p:stCondLst>
                                    <p:cond delay="0"/>
                                  </p:stCondLst>
                                  <p:childTnLst>
                                    <p:set>
                                      <p:cBhvr>
                                        <p:cTn id="39" dur="1" fill="hold">
                                          <p:stCondLst>
                                            <p:cond delay="0"/>
                                          </p:stCondLst>
                                        </p:cTn>
                                        <p:tgtEl>
                                          <p:spTgt spid="9219">
                                            <p:txEl>
                                              <p:pRg st="7" end="7"/>
                                            </p:txEl>
                                          </p:spTgt>
                                        </p:tgtEl>
                                        <p:attrNameLst>
                                          <p:attrName>style.visibility</p:attrName>
                                        </p:attrNameLst>
                                      </p:cBhvr>
                                      <p:to>
                                        <p:strVal val="visible"/>
                                      </p:to>
                                    </p:set>
                                    <p:anim calcmode="lin" valueType="num">
                                      <p:cBhvr additive="base">
                                        <p:cTn id="40" dur="1000" fill="hold"/>
                                        <p:tgtEl>
                                          <p:spTgt spid="9219">
                                            <p:txEl>
                                              <p:pRg st="7" end="7"/>
                                            </p:txEl>
                                          </p:spTgt>
                                        </p:tgtEl>
                                        <p:attrNameLst>
                                          <p:attrName>ppt_x</p:attrName>
                                        </p:attrNameLst>
                                      </p:cBhvr>
                                      <p:tavLst>
                                        <p:tav tm="0">
                                          <p:val>
                                            <p:strVal val="1+#ppt_w/2"/>
                                          </p:val>
                                        </p:tav>
                                        <p:tav tm="100000">
                                          <p:val>
                                            <p:strVal val="#ppt_x"/>
                                          </p:val>
                                        </p:tav>
                                      </p:tavLst>
                                    </p:anim>
                                    <p:anim calcmode="lin" valueType="num">
                                      <p:cBhvr additive="base">
                                        <p:cTn id="41" dur="1000" fill="hold"/>
                                        <p:tgtEl>
                                          <p:spTgt spid="9219">
                                            <p:txEl>
                                              <p:pRg st="7" end="7"/>
                                            </p:txEl>
                                          </p:spTgt>
                                        </p:tgtEl>
                                        <p:attrNameLst>
                                          <p:attrName>ppt_y</p:attrName>
                                        </p:attrNameLst>
                                      </p:cBhvr>
                                      <p:tavLst>
                                        <p:tav tm="0">
                                          <p:val>
                                            <p:strVal val="1+#ppt_h/2"/>
                                          </p:val>
                                        </p:tav>
                                        <p:tav tm="100000">
                                          <p:val>
                                            <p:strVal val="#ppt_y"/>
                                          </p:val>
                                        </p:tav>
                                      </p:tavLst>
                                    </p:anim>
                                  </p:childTnLst>
                                </p:cTn>
                              </p:par>
                            </p:childTnLst>
                          </p:cTn>
                        </p:par>
                        <p:par>
                          <p:cTn id="42" fill="hold">
                            <p:stCondLst>
                              <p:cond delay="9000"/>
                            </p:stCondLst>
                            <p:childTnLst>
                              <p:par>
                                <p:cTn id="43" presetID="2" presetClass="entr" presetSubtype="6" fill="hold" nodeType="afterEffect">
                                  <p:stCondLst>
                                    <p:cond delay="0"/>
                                  </p:stCondLst>
                                  <p:childTnLst>
                                    <p:set>
                                      <p:cBhvr>
                                        <p:cTn id="44" dur="1" fill="hold">
                                          <p:stCondLst>
                                            <p:cond delay="0"/>
                                          </p:stCondLst>
                                        </p:cTn>
                                        <p:tgtEl>
                                          <p:spTgt spid="9219">
                                            <p:txEl>
                                              <p:pRg st="8" end="8"/>
                                            </p:txEl>
                                          </p:spTgt>
                                        </p:tgtEl>
                                        <p:attrNameLst>
                                          <p:attrName>style.visibility</p:attrName>
                                        </p:attrNameLst>
                                      </p:cBhvr>
                                      <p:to>
                                        <p:strVal val="visible"/>
                                      </p:to>
                                    </p:set>
                                    <p:anim calcmode="lin" valueType="num">
                                      <p:cBhvr additive="base">
                                        <p:cTn id="45" dur="1000" fill="hold"/>
                                        <p:tgtEl>
                                          <p:spTgt spid="9219">
                                            <p:txEl>
                                              <p:pRg st="8" end="8"/>
                                            </p:txEl>
                                          </p:spTgt>
                                        </p:tgtEl>
                                        <p:attrNameLst>
                                          <p:attrName>ppt_x</p:attrName>
                                        </p:attrNameLst>
                                      </p:cBhvr>
                                      <p:tavLst>
                                        <p:tav tm="0">
                                          <p:val>
                                            <p:strVal val="1+#ppt_w/2"/>
                                          </p:val>
                                        </p:tav>
                                        <p:tav tm="100000">
                                          <p:val>
                                            <p:strVal val="#ppt_x"/>
                                          </p:val>
                                        </p:tav>
                                      </p:tavLst>
                                    </p:anim>
                                    <p:anim calcmode="lin" valueType="num">
                                      <p:cBhvr additive="base">
                                        <p:cTn id="46" dur="1000" fill="hold"/>
                                        <p:tgtEl>
                                          <p:spTgt spid="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1694</TotalTime>
  <Words>3308</Words>
  <Application>Microsoft Office PowerPoint</Application>
  <PresentationFormat>On-screen Show (4:3)</PresentationFormat>
  <Paragraphs>723</Paragraphs>
  <Slides>48</Slides>
  <Notes>0</Notes>
  <HiddenSlides>0</HiddenSlides>
  <MMClips>2</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Default Design</vt:lpstr>
      <vt:lpstr>Slide 1</vt:lpstr>
      <vt:lpstr>Slide 2</vt:lpstr>
      <vt:lpstr>Original Terms            New Terms</vt:lpstr>
      <vt:lpstr>Change in Terms</vt:lpstr>
      <vt:lpstr>BLOOM’S REVISED TAXONOMY  Creating Generating new ideas, products, or ways of viewing things Designing, constructing, planning, producing, inventing.   Evaluating Justifying a decision or course of action Checking, hypothesising, critiquing, experimenting, judging    Analysing Breaking information into parts to explore understandings and relationships Comparing, organising, deconstructing, interrogating, finding   Applying Using information in another familiar situation Implementing, carrying out, using, executing   Understanding Explaining ideas or concepts Interpreting, summarising, paraphrasing, classifying, explaining   Remembering Recalling information Recognising, listing, describing, retrieving, naming, finding  </vt:lpstr>
      <vt:lpstr>Remembering </vt:lpstr>
      <vt:lpstr>Remembering cont’</vt:lpstr>
      <vt:lpstr>Classroom Roles for Remembering</vt:lpstr>
      <vt:lpstr>Understanding </vt:lpstr>
      <vt:lpstr>Remembering: Potential Activities and Products</vt:lpstr>
      <vt:lpstr>Understanding cont’</vt:lpstr>
      <vt:lpstr>Classroom Roles for Understanding</vt:lpstr>
      <vt:lpstr>Understanding: Potential Activities and Products</vt:lpstr>
      <vt:lpstr>Applying </vt:lpstr>
      <vt:lpstr>Applying cont’</vt:lpstr>
      <vt:lpstr>Classroom Roles for Applying </vt:lpstr>
      <vt:lpstr>Applying: Potential Activities and Products</vt:lpstr>
      <vt:lpstr>Analysing </vt:lpstr>
      <vt:lpstr>Analysing cont’</vt:lpstr>
      <vt:lpstr>Classroom Roles for Analysing</vt:lpstr>
      <vt:lpstr>Analysing: Potential Activities and Products</vt:lpstr>
      <vt:lpstr>Evaluating </vt:lpstr>
      <vt:lpstr>Evaluating cont’</vt:lpstr>
      <vt:lpstr>Classroom Roles for Evaluating</vt:lpstr>
      <vt:lpstr>Evaluating: Potential Activities and Products</vt:lpstr>
      <vt:lpstr>Creating </vt:lpstr>
      <vt:lpstr>Creating cont’</vt:lpstr>
      <vt:lpstr>Classroom Roles for Creating</vt:lpstr>
      <vt:lpstr>Creating: Potential Activities and Products</vt:lpstr>
      <vt:lpstr>Now it’s your turn to practice!</vt:lpstr>
      <vt:lpstr>Sample Unit : Space</vt:lpstr>
      <vt:lpstr>Sample Unit : Travel</vt:lpstr>
      <vt:lpstr>Slide 33</vt:lpstr>
      <vt:lpstr>Lesson Plan Activity</vt:lpstr>
      <vt:lpstr>Blooming Questions</vt:lpstr>
      <vt:lpstr>Lower and Higher Order Questions</vt:lpstr>
      <vt:lpstr>Lower and Higher Order Questions</vt:lpstr>
      <vt:lpstr>Questions for Remembering</vt:lpstr>
      <vt:lpstr>Questions for Understanding</vt:lpstr>
      <vt:lpstr>Questions for Applying</vt:lpstr>
      <vt:lpstr>Question for Analysing</vt:lpstr>
      <vt:lpstr>Questions for Evaluating</vt:lpstr>
      <vt:lpstr>Questions for Creating</vt:lpstr>
      <vt:lpstr>Let’s Analyze Your Levels of Questions…</vt:lpstr>
      <vt:lpstr>Bloom on the Internet</vt:lpstr>
      <vt:lpstr>Bloom on the Internet</vt:lpstr>
      <vt:lpstr>Print Resources</vt:lpstr>
      <vt:lpstr>Print 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BLOOM’s REVISED TAXONOMY</dc:title>
  <dc:creator>Denise Margaret Tarlinton</dc:creator>
  <cp:lastModifiedBy>rachelsmith</cp:lastModifiedBy>
  <cp:revision>93</cp:revision>
  <dcterms:created xsi:type="dcterms:W3CDTF">2003-06-22T10:42:59Z</dcterms:created>
  <dcterms:modified xsi:type="dcterms:W3CDTF">2012-02-20T18:55:21Z</dcterms:modified>
</cp:coreProperties>
</file>